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</p:sldMasterIdLst>
  <p:notesMasterIdLst>
    <p:notesMasterId r:id="rId62"/>
  </p:notesMasterIdLst>
  <p:sldIdLst>
    <p:sldId id="256" r:id="rId2"/>
    <p:sldId id="403" r:id="rId3"/>
    <p:sldId id="257" r:id="rId4"/>
    <p:sldId id="562" r:id="rId5"/>
    <p:sldId id="628" r:id="rId6"/>
    <p:sldId id="627" r:id="rId7"/>
    <p:sldId id="638" r:id="rId8"/>
    <p:sldId id="639" r:id="rId9"/>
    <p:sldId id="635" r:id="rId10"/>
    <p:sldId id="636" r:id="rId11"/>
    <p:sldId id="634" r:id="rId12"/>
    <p:sldId id="630" r:id="rId13"/>
    <p:sldId id="633" r:id="rId14"/>
    <p:sldId id="640" r:id="rId15"/>
    <p:sldId id="631" r:id="rId16"/>
    <p:sldId id="632" r:id="rId17"/>
    <p:sldId id="637" r:id="rId18"/>
    <p:sldId id="641" r:id="rId19"/>
    <p:sldId id="655" r:id="rId20"/>
    <p:sldId id="656" r:id="rId21"/>
    <p:sldId id="657" r:id="rId22"/>
    <p:sldId id="658" r:id="rId23"/>
    <p:sldId id="643" r:id="rId24"/>
    <p:sldId id="642" r:id="rId25"/>
    <p:sldId id="648" r:id="rId26"/>
    <p:sldId id="647" r:id="rId27"/>
    <p:sldId id="649" r:id="rId28"/>
    <p:sldId id="644" r:id="rId29"/>
    <p:sldId id="646" r:id="rId30"/>
    <p:sldId id="645" r:id="rId31"/>
    <p:sldId id="650" r:id="rId32"/>
    <p:sldId id="651" r:id="rId33"/>
    <p:sldId id="653" r:id="rId34"/>
    <p:sldId id="652" r:id="rId35"/>
    <p:sldId id="654" r:id="rId36"/>
    <p:sldId id="659" r:id="rId37"/>
    <p:sldId id="660" r:id="rId38"/>
    <p:sldId id="661" r:id="rId39"/>
    <p:sldId id="629" r:id="rId40"/>
    <p:sldId id="662" r:id="rId41"/>
    <p:sldId id="663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671" r:id="rId50"/>
    <p:sldId id="672" r:id="rId51"/>
    <p:sldId id="673" r:id="rId52"/>
    <p:sldId id="674" r:id="rId53"/>
    <p:sldId id="675" r:id="rId54"/>
    <p:sldId id="676" r:id="rId55"/>
    <p:sldId id="677" r:id="rId56"/>
    <p:sldId id="678" r:id="rId57"/>
    <p:sldId id="679" r:id="rId58"/>
    <p:sldId id="680" r:id="rId59"/>
    <p:sldId id="681" r:id="rId60"/>
    <p:sldId id="434" r:id="rId61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4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FF3399"/>
    <a:srgbClr val="FFBF00"/>
    <a:srgbClr val="009EF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51" d="100"/>
          <a:sy n="51" d="100"/>
        </p:scale>
        <p:origin x="739" y="53"/>
      </p:cViewPr>
      <p:guideLst>
        <p:guide orient="horz" pos="344"/>
        <p:guide pos="612"/>
        <p:guide pos="4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3:50:10.3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1144 24575,'4'1'0,"1"-1"0,-1 1 0,1 0 0,-1 0 0,0 0 0,1 1 0,-1 0 0,0-1 0,0 1 0,0 1 0,0-1 0,-1 1 0,1-1 0,-1 1 0,1 0 0,3 4 0,6 8 0,0 0 0,15 25 0,-13-17 0,34 56 0,-31-47 0,35 47 0,-46-71 0,-1-1 0,1 0 0,0 0 0,0 0 0,1-1 0,0 0 0,0 0 0,0-1 0,1 0 0,16 6 0,-20-9 0,0-1 0,1 0 0,-1-1 0,0 1 0,1-1 0,-1 0 0,1 0 0,-1-1 0,1 0 0,-1 0 0,0 0 0,1 0 0,-1-1 0,0 0 0,0 0 0,0 0 0,0-1 0,7-5 0,9-6 0,-1-1 0,33-33 0,-24 21 0,166-171 0,-116 113 0,-71 75 0,0-1 0,-1 1 0,0-2 0,0 1 0,-2-1 0,6-12 0,16-33 0,104-176 0,72-116 0,63-19-1365,-241 335-5461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3:02.0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1343 24575,'6'1'0,"-1"0"0,1 1 0,-1 0 0,0 0 0,1 0 0,-1 1 0,0-1 0,0 1 0,6 6 0,13 5 0,438 234 0,-258-139 0,-167-90 0,-12-4 0,0 1 0,-2 1 0,0 1 0,-1 1 0,25 27 0,-21-20 0,0 2 0,31 44 0,-19-23 0,27 30 0,76 70 0,-136-145 0,-1 0 0,1 0 0,0 0 0,0-1 0,1 0 0,-1 0 0,1 0 0,-1 0 0,1-1 0,0 0 0,0 0 0,0-1 0,10 2 0,-12-3 0,0 0 0,0 0 0,0 0 0,0-1 0,0 1 0,0-1 0,0 0 0,0 0 0,0 0 0,-1-1 0,1 0 0,0 1 0,-1-1 0,0 0 0,1-1 0,-1 1 0,0-1 0,0 1 0,0-1 0,0 0 0,-1 0 0,4-5 0,5-11 0,0 0 0,-1-1 0,-1 0 0,-1 0 0,11-42 0,-6 19 0,147-424 0,-115 355 0,6 3 0,74-121 0,199-267 0,-103 166 0,-208 313 0,83-106 0,-78 106 0,29-26 0,-28 29 0,30-35 0,-39 39-341,-1 1 0,2 1-1,15-13 1,7-2-6485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5:42.4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5:42.41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1343 24575,'6'1'0,"-1"0"0,1 1 0,-1 0 0,0 0 0,1 0 0,-1 1 0,0-1 0,0 1 0,6 6 0,13 5 0,438 234 0,-258-139 0,-167-90 0,-12-4 0,0 1 0,-2 1 0,0 1 0,-1 1 0,25 27 0,-21-20 0,0 2 0,31 44 0,-19-23 0,27 30 0,76 70 0,-136-145 0,-1 0 0,1 0 0,0 0 0,0-1 0,1 0 0,-1 0 0,1 0 0,-1 0 0,1-1 0,0 0 0,0 0 0,0-1 0,10 2 0,-12-3 0,0 0 0,0 0 0,0 0 0,0-1 0,0 1 0,0-1 0,0 0 0,0 0 0,0 0 0,-1-1 0,1 0 0,0 1 0,-1-1 0,0 0 0,1-1 0,-1 1 0,0-1 0,0 1 0,0-1 0,0 0 0,-1 0 0,4-5 0,5-11 0,0 0 0,-1-1 0,-1 0 0,-1 0 0,11-42 0,-6 19 0,147-424 0,-115 355 0,6 3 0,74-121 0,199-267 0,-103 166 0,-208 313 0,83-106 0,-78 106 0,29-26 0,-28 29 0,30-35 0,-39 39-341,-1 1 0,2 1-1,15-13 1,7-2-6485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5:46.0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5:46.06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1344 24575,'6'1'0,"-1"1"0,1-1 0,-1 1 0,0 0 0,1 1 0,-1-1 0,0 1 0,0 0 0,6 5 0,13 6 0,438 235 0,-258-141 0,-167-89 0,-12-4 0,0 1 0,-2 1 0,0 1 0,-1 1 0,25 28 0,-21-21 0,0 2 0,31 44 0,-19-24 0,27 31 0,76 70 0,-136-145 0,-1 0 0,1 0 0,0 0 0,0 0 0,1-1 0,-1 0 0,1 0 0,-1-1 0,1 0 0,0 1 0,0-2 0,0 1 0,10 0 0,-12-1 0,0-1 0,0 0 0,0-1 0,0 1 0,0-1 0,0 0 0,0 0 0,0 0 0,0 0 0,-1-1 0,1 1 0,0-1 0,-1 0 0,0 0 0,1 0 0,-1-1 0,0 1 0,0-1 0,0 0 0,0 0 0,-1 0 0,4-4 0,5-12 0,0 0 0,-1-1 0,-1 0 0,-1-1 0,11-40 0,-6 17 0,147-423 0,-115 356 0,6 1 0,74-119 0,199-269 0,-103 167 0,-208 313 0,83-106 0,-78 106 0,29-25 0,-28 27 0,30-34 0,-39 40-341,-1 0 0,2 0-1,15-12 1,7-1-6485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7:29.4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1344 24575,'6'1'0,"-1"1"0,1-1 0,-1 1 0,0 0 0,1 1 0,-1-1 0,0 1 0,0 0 0,6 5 0,13 6 0,438 235 0,-258-141 0,-167-89 0,-12-4 0,0 1 0,-2 1 0,0 1 0,-1 1 0,25 28 0,-21-21 0,0 2 0,31 44 0,-19-24 0,27 31 0,76 70 0,-136-145 0,-1 0 0,1 0 0,0 0 0,0 0 0,1-1 0,-1 0 0,1 0 0,-1-1 0,1 0 0,0 1 0,0-2 0,0 1 0,10 0 0,-12-1 0,0-1 0,0 0 0,0-1 0,0 1 0,0-1 0,0 0 0,0 0 0,0 0 0,0 0 0,-1-1 0,1 1 0,0-1 0,-1 0 0,0 0 0,1 0 0,-1-1 0,0 1 0,0-1 0,0 0 0,0 0 0,-1 0 0,4-4 0,5-12 0,0 0 0,-1-1 0,-1 0 0,-1-1 0,11-40 0,-6 17 0,147-423 0,-115 356 0,6 1 0,74-119 0,199-269 0,-103 167 0,-208 313 0,83-106 0,-78 106 0,29-25 0,-28 27 0,30-34 0,-39 40-341,-1 0 0,2 0-1,15-12 1,7-1-6485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34:45.0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1 419 24575,'0'7'0,"1"-1"0,0 1 0,0 0 0,1 0 0,-1-1 0,2 1 0,-1-1 0,1 1 0,4 7 0,39 54 0,-23-37 0,-12-18 0,0 1 0,1-2 0,1 0 0,0 0 0,0-2 0,1 1 0,1-2 0,24 13 0,28 20 0,-58-36 0,-1 0 0,1-1 0,0-1 0,1 1 0,-1-2 0,1 1 0,0-1 0,0 0 0,0-1 0,0-1 0,0 1 0,0-1 0,0-1 0,1 0 0,-1-1 0,0 1 0,0-2 0,0 0 0,15-4 0,-7-1 0,1 0 0,-1-2 0,0 0 0,-1-1 0,0-1 0,-1 0 0,0-1 0,-1-1 0,15-16 0,35-27 0,-44 41 0,-2-2 0,26-27 0,-30 28 0,2 0 0,0 1 0,1 1 0,21-12 0,-18 12 0,-1-1 0,35-33 0,-35 30 0,0 1 0,1 1 0,1 1 0,0 1 0,41-20 0,-31 18 0,-1-2 0,34-24 0,-22 11 0,-29 22 0,0-1 0,-1-1 0,0 0 0,19-21 0,-27 25-80,2 1 0,-1 0-1,1 0 1,0 0 0,0 0-1,1 1 1,-1 1 0,1-1-1,0 1 1,1 0 0,-1 1 0,0 0-1,1 0 1,0 1 0,0 0-1,15-1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3:50:12.6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0 828 24575,'2'5'0,"0"0"0,0 0 0,0 0 0,1-1 0,-1 1 0,1-1 0,0 0 0,0 1 0,1-1 0,-1-1 0,1 1 0,5 3 0,0 3 0,21 19 0,2-1 0,34 23 0,13 11 0,-73-57 0,0 0 0,1 0 0,0 0 0,0-1 0,0-1 0,0 1 0,1-1 0,-1 0 0,1-1 0,0 1 0,9 0 0,-12-2 0,0-1 0,1 0 0,-1 0 0,0 0 0,1-1 0,-1 0 0,0 0 0,0 0 0,1 0 0,-1-1 0,0 0 0,0 0 0,-1 0 0,1-1 0,0 0 0,-1 0 0,8-6 0,9-11 0,28-34 0,-2 2 0,199-224 0,-175 191 0,296-295 0,-246 262 0,-23 20-1365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4:31:36.7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13578 24575,'180'-9'0,"-97"2"0,228-19-546,113-13-2156,94-3-378,1071-54-660,6 30 771,1172 49 1476,-1382 98 1277,-4 56 154,144-1-135,-1021-115 375,519-48 0,-561-18 904,665-151 0,-322-16 379,-615 149-1113,-2-8 0,202-107 0,-36-17-183,328-242-1,-429 251 0,413-397 1,-268 153 624,-281 285-583,112-184 1,-42 18-111,249-574 1,-9-272-1059,-165 199 1164,-213 697-91,26-460 0,-68 415-108,-13 1 0,-13 0 0,-78-405 0,-89-101-3,155 707 0,-127-485 0,91 223 404,-41-180 335,-66-62 1590,-28 10 369,190 565-2255,-21-68 607,30 88-927,0 1 0,1-1 0,0-1 0,1 1 0,1-22-1,1 28-118,1 0-1,0 0 0,0 0 0,0 0 0,1 0 0,0 1 0,0-1 0,1 1 0,0-1 0,0 1 0,1 1 0,-1-1 0,1 0 0,0 1 0,1 0 0,-1 1 0,1-1 0,8-4 0,12-8-6,2 2 1,53-23-1,-63 30 6,10-4-3,19-7 0,-1-3 0,-1-1 0,47-33 0,-45 14 0,-37 32 0,1 0 0,0 1 0,16-11 0,126-63 0,-123 68 0,31-13 0,-31 16 0,29-17 0,-49 23 0,-1 0 0,0 0 0,0-1 0,0-1 0,-1 1 0,14-17 0,-18 18 0,4-5 0,1 1 0,0-1 0,21-17 0,10-13 47,-22 20-1459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4:31:38.7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24575,'3'1'0,"0"-1"0,0 1 0,0 0 0,-1 0 0,1 0 0,0 0 0,-1 0 0,5 3 0,5 3 0,54 24 0,-33-14 0,1-1 0,1-2 0,52 14 0,100 23 0,8 1 0,-153-43 0,1-2 0,73 3 0,-107-10 0,0 0 0,0 1 0,1 0 0,-1 1 0,0 0 0,0 0 0,0 1 0,11 5 0,-16-6 0,1 1 0,-1 0 0,0-1 0,0 2 0,0-1 0,-1 0 0,1 1 0,-1 0 0,1-1 0,-1 1 0,0 1 0,-1-1 0,1 0 0,-1 1 0,0-1 0,0 1 0,2 7 0,1 10 0,0 0 0,-2 1 0,-1 0 0,0 34 0,-14 94 0,11-141 0,-18 143 0,0 171 0,20-256 0,1-7 0,-2 0 0,-18 118 0,-3-50-1365,18-94-5461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4:48:15.8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5840 1836 24575,'11'-14'0,"0"0"0,-2-1 0,1-1 0,-2 1 0,8-19 0,10-18 0,-25 49 0,52-100 0,-48 90 0,0-1 0,-1-1 0,0 1 0,-1-1 0,1-26 0,-1 0 0,2 1 0,1 0 0,2 0 0,2 0 0,1 1 0,2 1 0,2 0 0,36-65 0,-44 88 0,0 0 0,-1 0 0,0 0 0,-1-1 0,-1 0 0,0 0 0,-1 0 0,-1 0 0,-1-1 0,0 1 0,-1 0 0,-1-1 0,0 1 0,-1-1 0,-1 1 0,-1 0 0,0 0 0,-1 1 0,-13-30 0,12 34 0,-66-112 0,60 106 0,0 1 0,-1 1 0,-1 0 0,0 0 0,-18-13 0,22 20 0,0 0 0,0 0 0,-1 1 0,0 0 0,0 1 0,-1 0 0,0 1 0,0 1 0,0-1 0,-20-3 0,-40 2 0,0 2 0,-72 7 0,-101-6 0,-432-115 0,313 44 0,248 54 0,-207-11 0,-14 11 0,-26-1 0,303 21 0,-273-16 0,-44-11 0,0 27 0,168 1 0,149-4 0,-70-12 0,9 1 0,-503 3 0,396 13 0,212-2 0,1 2 0,-1-1 0,1 2 0,0 0 0,0 1 0,0 1 0,0 0 0,-17 9 0,-11 9 0,-51 36 0,47-28 0,23-15 0,1 0 0,0 2 0,1 0 0,-36 41 0,48-46 0,-1 0 0,2 1 0,0 0 0,1 0 0,0 1 0,1 0 0,1 1 0,0-1 0,-6 29 0,5 9 0,2 2 0,2-1 0,3 1 0,6 56 0,-2-78 0,1 0 0,2-1 0,1 1 0,2-2 0,1 1 0,1-1 0,2-1 0,1 0 0,1-1 0,22 31 0,-27-45 0,92 131 0,-85-123 0,0-2 0,2 0 0,1-1 0,26 20 0,-7-12 0,0-1 0,2-2 0,0-1 0,2-3 0,0-2 0,80 24 0,-41-25 0,0-4 0,103 5 0,4 0 0,276 62 0,-229-48 0,428 68 0,-572-88 0,40 5 0,150 0 0,2378-20-1365,-2625 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4:48:17.6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4:48:19.1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1888 24575,'97'43'0,"5"2"0,5 20 0,-2 4 0,-3 5 0,176 167 0,-246-208 0,-24-23 0,1 0 0,1 0 0,0-1 0,0 0 0,1-1 0,14 9 0,-22-15 0,0-1 0,0 0 0,0 0 0,1 0 0,-1 0 0,0-1 0,0 1 0,1-1 0,-1 0 0,0 1 0,1-2 0,-1 1 0,0 0 0,1-1 0,-1 1 0,0-1 0,0 0 0,1 0 0,-1-1 0,0 1 0,0 0 0,0-1 0,0 0 0,-1 0 0,1 0 0,0 0 0,-1 0 0,1 0 0,-1-1 0,3-4 0,15-16 0,-2 0 0,-1-2 0,15-28 0,6-8 0,701-1143-2064,-659 1066 2042,423-676-346,-481 782 49,2 1 0,38-40 0,-25 39-4461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3:50:12.6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0 828 24575,'2'5'0,"0"0"0,0 0 0,0 0 0,1-1 0,-1 1 0,1-1 0,0 0 0,0 1 0,1-1 0,-1-1 0,1 1 0,5 3 0,0 3 0,21 19 0,2-1 0,34 23 0,13 11 0,-73-57 0,0 0 0,1 0 0,0 0 0,0-1 0,0-1 0,0 1 0,1-1 0,-1 0 0,1-1 0,0 1 0,9 0 0,-12-2 0,0-1 0,1 0 0,-1 0 0,0 0 0,1-1 0,-1 0 0,0 0 0,0 0 0,1 0 0,-1-1 0,0 0 0,0 0 0,-1 0 0,1-1 0,0 0 0,-1 0 0,8-6 0,9-11 0,28-34 0,-2 2 0,199-224 0,-175 191 0,296-295 0,-246 262 0,-23 20-1365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0T15:23:00.5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20.01.2024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4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customXml" Target="../ink/ink6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10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customXml" Target="../ink/ink12.xml"/><Relationship Id="rId4" Type="http://schemas.openxmlformats.org/officeDocument/2006/relationships/image" Target="../media/image43.png"/><Relationship Id="rId9" Type="http://schemas.openxmlformats.org/officeDocument/2006/relationships/customXml" Target="../ink/ink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rot="18268129">
            <a:off x="16846236" y="-770977"/>
            <a:ext cx="720080" cy="540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84945">
            <a:off x="16325920" y="1878968"/>
            <a:ext cx="2215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State Management</a:t>
            </a:r>
          </a:p>
        </p:txBody>
      </p:sp>
      <p:sp>
        <p:nvSpPr>
          <p:cNvPr id="2" name="object 2"/>
          <p:cNvSpPr/>
          <p:nvPr/>
        </p:nvSpPr>
        <p:spPr>
          <a:xfrm>
            <a:off x="-1" y="0"/>
            <a:ext cx="19010313" cy="1112119"/>
          </a:xfrm>
          <a:custGeom>
            <a:avLst/>
            <a:gdLst/>
            <a:ahLst/>
            <a:cxnLst/>
            <a:rect l="l" t="t" r="r" b="b"/>
            <a:pathLst>
              <a:path w="1892300" h="440055">
                <a:moveTo>
                  <a:pt x="0" y="439737"/>
                </a:moveTo>
                <a:lnTo>
                  <a:pt x="1892300" y="439737"/>
                </a:lnTo>
                <a:lnTo>
                  <a:pt x="1892300" y="0"/>
                </a:lnTo>
                <a:lnTo>
                  <a:pt x="0" y="0"/>
                </a:lnTo>
                <a:lnTo>
                  <a:pt x="0" y="439737"/>
                </a:lnTo>
                <a:close/>
              </a:path>
            </a:pathLst>
          </a:custGeom>
          <a:solidFill>
            <a:srgbClr val="009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06785" y="147383"/>
            <a:ext cx="764355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800" spc="-10" dirty="0" err="1">
                <a:solidFill>
                  <a:srgbClr val="FFFFFF"/>
                </a:solidFill>
                <a:latin typeface="Source Sans Pro Light"/>
                <a:cs typeface="Source Sans Pro Light"/>
              </a:rPr>
              <a:t>Pemrograman</a:t>
            </a:r>
            <a:r>
              <a:rPr lang="en-US" sz="4800" spc="-10" dirty="0">
                <a:solidFill>
                  <a:srgbClr val="FFFFFF"/>
                </a:solidFill>
                <a:latin typeface="Source Sans Pro Light"/>
                <a:cs typeface="Source Sans Pro Light"/>
              </a:rPr>
              <a:t> </a:t>
            </a:r>
            <a:r>
              <a:rPr lang="en-US" sz="4800" spc="-10" dirty="0" err="1">
                <a:solidFill>
                  <a:srgbClr val="FFFFFF"/>
                </a:solidFill>
                <a:latin typeface="Source Sans Pro Light"/>
                <a:cs typeface="Source Sans Pro Light"/>
              </a:rPr>
              <a:t>Mobible</a:t>
            </a:r>
            <a:r>
              <a:rPr lang="en-US" sz="4800" spc="-10" dirty="0">
                <a:solidFill>
                  <a:srgbClr val="FFFFFF"/>
                </a:solidFill>
                <a:latin typeface="Source Sans Pro Light"/>
                <a:cs typeface="Source Sans Pro Light"/>
              </a:rPr>
              <a:t> 2</a:t>
            </a:r>
            <a:endParaRPr sz="4800" dirty="0">
              <a:latin typeface="Source Sans Pro Light"/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651949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5947" y="3273526"/>
            <a:ext cx="7345241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FF3399"/>
                </a:solidFill>
                <a:latin typeface="Source Sans Pro"/>
                <a:cs typeface="Source Sans Pro"/>
              </a:rPr>
              <a:t>PERTEMUAN 13</a:t>
            </a:r>
          </a:p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FF3399"/>
                </a:solidFill>
                <a:latin typeface="Source Sans Pro"/>
                <a:cs typeface="Source Sans Pro"/>
              </a:rPr>
              <a:t>CRUD DATA using </a:t>
            </a:r>
            <a:r>
              <a:rPr lang="en-US" sz="4800" spc="-5" dirty="0" err="1">
                <a:solidFill>
                  <a:srgbClr val="FF3399"/>
                </a:solidFill>
                <a:latin typeface="Source Sans Pro"/>
                <a:cs typeface="Source Sans Pro"/>
              </a:rPr>
              <a:t>BloC</a:t>
            </a:r>
            <a:r>
              <a:rPr lang="en-US" sz="4800" spc="-5" dirty="0">
                <a:solidFill>
                  <a:srgbClr val="FF3399"/>
                </a:solidFill>
                <a:latin typeface="Source Sans Pro"/>
                <a:cs typeface="Source Sans Pro"/>
              </a:rPr>
              <a:t> Bag 2</a:t>
            </a:r>
          </a:p>
          <a:p>
            <a:pPr marR="5080" indent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FF3399"/>
                </a:solidFill>
                <a:latin typeface="Source Sans Pro"/>
                <a:cs typeface="Source Sans Pro"/>
              </a:rPr>
              <a:t>(Create) </a:t>
            </a:r>
            <a:endParaRPr lang="cs-CZ" sz="4800" dirty="0">
              <a:solidFill>
                <a:srgbClr val="FF3399"/>
              </a:solidFill>
              <a:latin typeface="Source Sans Pro"/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4373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9066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Nova </a:t>
            </a:r>
            <a:r>
              <a:rPr lang="en-US" sz="4000" spc="-5" dirty="0" err="1">
                <a:solidFill>
                  <a:srgbClr val="FF3399"/>
                </a:solidFill>
                <a:latin typeface="Source Sans Pro Light"/>
                <a:cs typeface="Source Sans Pro Light"/>
              </a:rPr>
              <a:t>Agustina</a:t>
            </a: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, </a:t>
            </a:r>
            <a:r>
              <a:rPr lang="en-US" sz="4000" spc="-5" dirty="0" err="1">
                <a:solidFill>
                  <a:srgbClr val="FF3399"/>
                </a:solidFill>
                <a:latin typeface="Source Sans Pro Light"/>
                <a:cs typeface="Source Sans Pro Light"/>
              </a:rPr>
              <a:t>M.Kom</a:t>
            </a:r>
            <a:r>
              <a:rPr lang="en-US" sz="4000" spc="-5" dirty="0">
                <a:solidFill>
                  <a:srgbClr val="FF3399"/>
                </a:solidFill>
                <a:latin typeface="Source Sans Pro Light"/>
                <a:cs typeface="Source Sans Pro Light"/>
              </a:rPr>
              <a:t>.</a:t>
            </a:r>
            <a:endParaRPr lang="cs-CZ" sz="4000" dirty="0">
              <a:solidFill>
                <a:srgbClr val="FF3399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7170" name="Picture 2" descr="Mobile Development - GB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826" y="2458949"/>
            <a:ext cx="9935557" cy="65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le:Google-flutter-logo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94" y="9595172"/>
            <a:ext cx="2309714" cy="6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0150" y="8800930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Framework :</a:t>
            </a:r>
          </a:p>
        </p:txBody>
      </p:sp>
      <p:pic>
        <p:nvPicPr>
          <p:cNvPr id="27" name="Picture 2" descr="Cara Install Visual Studio Code di Windows 10 - Techcelup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590" y="9224857"/>
            <a:ext cx="2487060" cy="12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34590" y="8800930"/>
            <a:ext cx="126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Tools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504156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deletenews.php</a:t>
            </a:r>
            <a:endParaRPr lang="en-US"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52C5D-E09C-3195-4282-2D3319A8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014" y="1314252"/>
            <a:ext cx="15294284" cy="900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657" y="3583140"/>
            <a:ext cx="18280653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 err="1"/>
              <a:t>Tambahkan</a:t>
            </a:r>
            <a:r>
              <a:rPr lang="en-US" sz="6000" dirty="0"/>
              <a:t> 3 Future method </a:t>
            </a:r>
            <a:r>
              <a:rPr lang="en-US" sz="6000" dirty="0" err="1"/>
              <a:t>baru</a:t>
            </a:r>
            <a:r>
              <a:rPr lang="en-US" sz="6000" dirty="0"/>
              <a:t> pada </a:t>
            </a:r>
            <a:r>
              <a:rPr lang="en-US" sz="6000" b="1" dirty="0" err="1"/>
              <a:t>news_repository</a:t>
            </a:r>
            <a:r>
              <a:rPr lang="en-US" sz="6000" b="1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b="1" dirty="0" err="1"/>
              <a:t>getNewsList</a:t>
            </a:r>
            <a:r>
              <a:rPr lang="en-US" sz="6000" b="1" dirty="0"/>
              <a:t>, </a:t>
            </a:r>
            <a:r>
              <a:rPr lang="en-US" sz="6000" b="1" dirty="0" err="1"/>
              <a:t>selectNews</a:t>
            </a:r>
            <a:r>
              <a:rPr lang="en-US" sz="6000" b="1" dirty="0"/>
              <a:t> </a:t>
            </a:r>
            <a:r>
              <a:rPr lang="en-US" sz="6000" dirty="0"/>
              <a:t>dan </a:t>
            </a:r>
            <a:r>
              <a:rPr lang="en-US" sz="6000" b="1" dirty="0" err="1"/>
              <a:t>deleteNews</a:t>
            </a:r>
            <a:r>
              <a:rPr lang="en-US" sz="6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611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REPOSITORY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news_repository.dart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07E58-9DA1-5602-7238-7214F09A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16" y="1801880"/>
            <a:ext cx="11881320" cy="87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REPOSITORY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news_repository.dart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AC4C0-DA45-4D76-C41E-33F53CD5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35" y="378148"/>
            <a:ext cx="14224734" cy="95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REPOSITORY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news_repository.dart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F8828-645B-9FEE-C1A0-2F1D2014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60" y="1669746"/>
            <a:ext cx="14329592" cy="88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140" y="3906540"/>
            <a:ext cx="18280653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 err="1"/>
              <a:t>Buat</a:t>
            </a:r>
            <a:r>
              <a:rPr lang="en-US" sz="6000" dirty="0"/>
              <a:t> 2 </a:t>
            </a:r>
            <a:r>
              <a:rPr lang="en-US" sz="6000" dirty="0" err="1"/>
              <a:t>BloC</a:t>
            </a:r>
            <a:r>
              <a:rPr lang="en-US" sz="6000" dirty="0"/>
              <a:t> </a:t>
            </a:r>
            <a:r>
              <a:rPr lang="en-US" sz="6000" dirty="0" err="1"/>
              <a:t>baru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b="1" dirty="0" err="1"/>
              <a:t>managenews</a:t>
            </a:r>
            <a:r>
              <a:rPr lang="en-US" sz="6000" b="1" dirty="0"/>
              <a:t> dan detail, </a:t>
            </a:r>
            <a:r>
              <a:rPr lang="en-US" sz="6000" dirty="0" err="1"/>
              <a:t>atau</a:t>
            </a:r>
            <a:r>
              <a:rPr lang="en-US" sz="6000" dirty="0"/>
              <a:t> </a:t>
            </a:r>
            <a:r>
              <a:rPr lang="en-US" sz="6000" dirty="0" err="1"/>
              <a:t>silahkan</a:t>
            </a:r>
            <a:r>
              <a:rPr lang="en-US" sz="6000" dirty="0"/>
              <a:t> </a:t>
            </a:r>
            <a:r>
              <a:rPr lang="en-US" sz="6000" dirty="0" err="1"/>
              <a:t>sesuaikan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dirty="0" err="1"/>
              <a:t>BloC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yang Anda </a:t>
            </a:r>
            <a:r>
              <a:rPr lang="en-US" sz="6000" dirty="0" err="1"/>
              <a:t>inginkan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34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EVENT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managenews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C371D-E6B3-F207-91D4-5CB6C84F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" y="1314252"/>
            <a:ext cx="18561200" cy="9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7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STATE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managenews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C371D-E6B3-F207-91D4-5CB6C84F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" y="1314252"/>
            <a:ext cx="18561200" cy="9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BLOC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managenews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99EE5-28D3-0D82-C5C3-B1FC934F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20" y="249017"/>
            <a:ext cx="13754943" cy="995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304D6-95F2-BA1E-3587-35C1C00C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86" y="3776844"/>
            <a:ext cx="669094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2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EVENT detail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B7D8-7BB9-6F38-6011-197E8FD61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860" y="107084"/>
            <a:ext cx="11654294" cy="1047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80+ Gambar Animasi Mahasiswa Paling Bagus - Gambar Pixabay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44" y="948704"/>
            <a:ext cx="19040957" cy="971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7" y="-57571"/>
            <a:ext cx="4465390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6124" y="90672"/>
            <a:ext cx="358140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400" b="1" spc="-5" dirty="0">
                <a:solidFill>
                  <a:srgbClr val="FFFFFF"/>
                </a:solidFill>
                <a:cs typeface="Source Sans Pro Light"/>
              </a:rPr>
              <a:t>KONTRAK KULIAH</a:t>
            </a:r>
            <a:endParaRPr sz="4400" b="1" dirty="0">
              <a:cs typeface="Source Sans Pro Ligh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-63120" y="2711284"/>
            <a:ext cx="3611427" cy="34539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7319" y="2675380"/>
            <a:ext cx="1648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313490" y="1931344"/>
            <a:ext cx="3734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PRESENSI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492" y="3708787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20%</a:t>
            </a:r>
          </a:p>
        </p:txBody>
      </p:sp>
      <p:pic>
        <p:nvPicPr>
          <p:cNvPr id="7172" name="Picture 4" descr="Belasan Tips dan Trik Lulus Universitas Unggulan yang Harus And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95" y="6256168"/>
            <a:ext cx="5263478" cy="41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20022015">
            <a:off x="11145061" y="6436801"/>
            <a:ext cx="10406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100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88532" y="2721856"/>
            <a:ext cx="3611427" cy="345397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808971" y="2685952"/>
            <a:ext cx="1716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UAS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765937" y="2746021"/>
            <a:ext cx="3611427" cy="34539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240672" y="2695674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TUGAS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1582361" y="2792109"/>
            <a:ext cx="3611427" cy="345397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352705" y="2630362"/>
            <a:ext cx="2064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QUIZ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85330" y="2800404"/>
            <a:ext cx="16485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59427" y="3535326"/>
            <a:ext cx="283170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chemeClr val="bg1"/>
                </a:solidFill>
              </a:rPr>
              <a:t>?%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5387287" y="2792109"/>
            <a:ext cx="3611427" cy="345397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015871" y="2714816"/>
            <a:ext cx="2691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ABSEN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28518" y="3708787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25%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74421" y="3780925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30%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114081" y="3840779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945898" y="3874890"/>
            <a:ext cx="28317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/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348218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STATE detail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F31DF-087B-9127-2905-BFF791F5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868" y="0"/>
            <a:ext cx="6912768" cy="106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BLOC detail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77A5A-8DE7-7DBC-3A6F-E51F1BF3C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492" y="995160"/>
            <a:ext cx="11517373" cy="96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81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BLOC detail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8BA9C-C732-B4A2-C60A-F3F274D3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68" y="34999"/>
            <a:ext cx="8095724" cy="106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9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140" y="3906540"/>
            <a:ext cx="18280653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 err="1"/>
              <a:t>Inisialisasi</a:t>
            </a:r>
            <a:r>
              <a:rPr lang="en-US" sz="6000" dirty="0"/>
              <a:t> </a:t>
            </a:r>
            <a:r>
              <a:rPr lang="en-US" sz="6000" dirty="0" err="1"/>
              <a:t>kedua</a:t>
            </a:r>
            <a:r>
              <a:rPr lang="en-US" sz="6000" dirty="0"/>
              <a:t> </a:t>
            </a:r>
            <a:r>
              <a:rPr lang="en-US" sz="6000" dirty="0" err="1"/>
              <a:t>BloC</a:t>
            </a:r>
            <a:r>
              <a:rPr lang="en-US" sz="6000" dirty="0"/>
              <a:t> </a:t>
            </a:r>
            <a:r>
              <a:rPr lang="en-US" sz="6000" dirty="0" err="1"/>
              <a:t>tersebut</a:t>
            </a:r>
            <a:r>
              <a:rPr lang="en-US" sz="6000" dirty="0"/>
              <a:t> pada </a:t>
            </a:r>
            <a:r>
              <a:rPr lang="en-US" sz="6000" dirty="0" err="1"/>
              <a:t>main.dart</a:t>
            </a:r>
            <a:r>
              <a:rPr lang="en-US" sz="6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516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main.dart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304D6-95F2-BA1E-3587-35C1C00C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1442"/>
            <a:ext cx="18985243" cy="89087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218DB7-024E-A68D-5D52-2F16EA5F40B9}"/>
                  </a:ext>
                </a:extLst>
              </p14:cNvPr>
              <p14:cNvContentPartPr/>
              <p14:nvPr/>
            </p14:nvContentPartPr>
            <p14:xfrm>
              <a:off x="2878035" y="6843588"/>
              <a:ext cx="565560" cy="55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218DB7-024E-A68D-5D52-2F16EA5F40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2395" y="6807948"/>
                <a:ext cx="63720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A3232C-FFBF-6A74-0AC7-34D8FA7D25EB}"/>
                  </a:ext>
                </a:extLst>
              </p14:cNvPr>
              <p14:cNvContentPartPr/>
              <p14:nvPr/>
            </p14:nvContentPartPr>
            <p14:xfrm>
              <a:off x="2937795" y="8516148"/>
              <a:ext cx="529920" cy="40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A3232C-FFBF-6A74-0AC7-34D8FA7D25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1795" y="8480148"/>
                <a:ext cx="60156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783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15569" y="2858350"/>
            <a:ext cx="3744416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listnews.dart</a:t>
            </a:r>
            <a:r>
              <a:rPr lang="en-US" sz="3200" dirty="0"/>
              <a:t>. </a:t>
            </a:r>
            <a:r>
              <a:rPr lang="en-US" sz="3200" dirty="0" err="1"/>
              <a:t>Buat</a:t>
            </a:r>
            <a:r>
              <a:rPr lang="en-US" sz="3200" dirty="0"/>
              <a:t> class Stateless widget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3D45D-F569-D2DA-0C32-B28EB4F9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620" y="1832878"/>
            <a:ext cx="13193759" cy="76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504156" y="2394372"/>
            <a:ext cx="7605411" cy="684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/>
              <a:t>Tambahkan</a:t>
            </a:r>
            <a:r>
              <a:rPr lang="en-US" sz="3200" dirty="0"/>
              <a:t> </a:t>
            </a:r>
            <a:r>
              <a:rPr lang="en-US" sz="3200" dirty="0" err="1"/>
              <a:t>TextEditingController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search data. </a:t>
            </a:r>
            <a:r>
              <a:rPr lang="en-US" sz="3200" dirty="0" err="1"/>
              <a:t>Buat</a:t>
            </a:r>
            <a:r>
              <a:rPr lang="en-US" sz="3200" dirty="0"/>
              <a:t> return Scaffold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susunan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 di </a:t>
            </a:r>
            <a:r>
              <a:rPr lang="en-US" sz="3200" dirty="0" err="1"/>
              <a:t>Samping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. </a:t>
            </a:r>
            <a:r>
              <a:rPr lang="en-US" sz="3200" dirty="0" err="1"/>
              <a:t>Listview.builder</a:t>
            </a:r>
            <a:r>
              <a:rPr lang="en-US" sz="3200" dirty="0"/>
              <a:t>() </a:t>
            </a:r>
            <a:r>
              <a:rPr lang="en-US" sz="3200" dirty="0" err="1"/>
              <a:t>berfungsi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Widget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list. Return Card() </a:t>
            </a:r>
            <a:r>
              <a:rPr lang="en-US" sz="3200" dirty="0" err="1"/>
              <a:t>berfungsi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menampilkan</a:t>
            </a:r>
            <a:r>
              <a:rPr lang="en-US" sz="3200" dirty="0"/>
              <a:t> </a:t>
            </a:r>
            <a:r>
              <a:rPr lang="en-US" sz="3200" dirty="0" err="1"/>
              <a:t>satuan</a:t>
            </a:r>
            <a:r>
              <a:rPr lang="en-US" sz="3200" dirty="0"/>
              <a:t> list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Widget Card.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715A5-57C6-C1FF-72D0-EB2D8003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76" y="11582"/>
            <a:ext cx="10153128" cy="107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7200900" y="-97366"/>
            <a:ext cx="10225136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Card </a:t>
            </a:r>
            <a:r>
              <a:rPr lang="en-US" sz="3200" dirty="0" err="1"/>
              <a:t>dengan</a:t>
            </a:r>
            <a:r>
              <a:rPr lang="en-US" sz="3200" dirty="0"/>
              <a:t> data yang </a:t>
            </a:r>
            <a:r>
              <a:rPr lang="en-US" sz="3200" dirty="0" err="1"/>
              <a:t>diambil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List news.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22244-46FD-B73A-DB4E-26050E60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23" y="1832878"/>
            <a:ext cx="14852866" cy="8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44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managenews.dart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15569" y="2858350"/>
            <a:ext cx="3744416" cy="586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managenews.dart</a:t>
            </a:r>
            <a:r>
              <a:rPr lang="en-US" sz="3200" dirty="0"/>
              <a:t>. </a:t>
            </a:r>
            <a:r>
              <a:rPr lang="en-US" sz="3200" dirty="0" err="1"/>
              <a:t>Buat</a:t>
            </a:r>
            <a:r>
              <a:rPr lang="en-US" sz="3200" dirty="0"/>
              <a:t> class </a:t>
            </a:r>
            <a:r>
              <a:rPr lang="en-US" sz="3200" dirty="0" err="1"/>
              <a:t>Statefull</a:t>
            </a:r>
            <a:r>
              <a:rPr lang="en-US" sz="3200" dirty="0"/>
              <a:t> Widget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FE52B-4C36-E721-B858-E7C481E30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36" y="780991"/>
            <a:ext cx="13245406" cy="9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managenews.dart</a:t>
            </a:r>
            <a:endParaRPr lang="en-US"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15568" y="2858350"/>
            <a:ext cx="7029347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pada class State </a:t>
            </a:r>
            <a:r>
              <a:rPr lang="en-US" sz="3200" dirty="0" err="1"/>
              <a:t>ManageNews</a:t>
            </a:r>
            <a:r>
              <a:rPr lang="en-US" sz="3200" dirty="0"/>
              <a:t>. </a:t>
            </a:r>
            <a:r>
              <a:rPr lang="en-US" sz="3200" dirty="0" err="1"/>
              <a:t>InitState</a:t>
            </a:r>
            <a:r>
              <a:rPr lang="en-US" sz="3200" dirty="0"/>
              <a:t> Digunakan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state </a:t>
            </a:r>
            <a:r>
              <a:rPr lang="en-US" sz="3200" dirty="0" err="1"/>
              <a:t>awal</a:t>
            </a:r>
            <a:r>
              <a:rPr lang="en-US" sz="3200" dirty="0"/>
              <a:t>. </a:t>
            </a:r>
            <a:r>
              <a:rPr lang="en-US" sz="3200" b="1" dirty="0"/>
              <a:t>State </a:t>
            </a:r>
            <a:r>
              <a:rPr lang="en-US" sz="3200" b="1" dirty="0" err="1"/>
              <a:t>awal</a:t>
            </a:r>
            <a:r>
              <a:rPr lang="en-US" sz="3200" b="1" dirty="0"/>
              <a:t> pada </a:t>
            </a:r>
            <a:r>
              <a:rPr lang="en-US" sz="3200" b="1" dirty="0" err="1"/>
              <a:t>ManageNews</a:t>
            </a:r>
            <a:r>
              <a:rPr lang="en-US" sz="3200" b="1" dirty="0"/>
              <a:t> </a:t>
            </a:r>
            <a:r>
              <a:rPr lang="en-US" sz="3200" b="1" dirty="0" err="1"/>
              <a:t>adalah</a:t>
            </a:r>
            <a:r>
              <a:rPr lang="en-US" sz="3200" b="1" dirty="0"/>
              <a:t> </a:t>
            </a:r>
            <a:r>
              <a:rPr lang="en-US" sz="3200" b="1" dirty="0" err="1"/>
              <a:t>membangkitkan</a:t>
            </a:r>
            <a:r>
              <a:rPr lang="en-US" sz="3200" b="1" dirty="0"/>
              <a:t> event </a:t>
            </a:r>
            <a:r>
              <a:rPr lang="en-US" sz="3200" b="1" dirty="0" err="1"/>
              <a:t>LoadListNewsEvent</a:t>
            </a:r>
            <a:r>
              <a:rPr lang="en-US" sz="32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BB4A5-4E30-E322-CACA-EADDFD0D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429" y="-1018"/>
            <a:ext cx="11089232" cy="104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-1517" y="-57571"/>
            <a:ext cx="4465390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2473" y="329872"/>
            <a:ext cx="35814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5400" b="1" spc="-5" dirty="0">
                <a:solidFill>
                  <a:srgbClr val="FFFFFF"/>
                </a:solidFill>
                <a:cs typeface="Source Sans Pro Light"/>
              </a:rPr>
              <a:t>TUJUAN</a:t>
            </a:r>
            <a:endParaRPr sz="5400" b="1" dirty="0">
              <a:cs typeface="Source Sans Pro Light"/>
            </a:endParaRPr>
          </a:p>
        </p:txBody>
      </p:sp>
      <p:pic>
        <p:nvPicPr>
          <p:cNvPr id="1026" name="Picture 2" descr="Gambar Kartun Orang Belaj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84" y="3114452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862618" y="329872"/>
            <a:ext cx="9229224" cy="324036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Mahasiswa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dapat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Melakukan</a:t>
            </a:r>
            <a:r>
              <a:rPr lang="en-US" sz="4000" b="1" dirty="0">
                <a:solidFill>
                  <a:schemeClr val="tx1"/>
                </a:solidFill>
              </a:rPr>
              <a:t> Create Data </a:t>
            </a:r>
            <a:r>
              <a:rPr lang="en-US" sz="4000" b="1" dirty="0" err="1">
                <a:solidFill>
                  <a:schemeClr val="tx1"/>
                </a:solidFill>
              </a:rPr>
              <a:t>Menggunakan</a:t>
            </a:r>
            <a:r>
              <a:rPr lang="en-US" sz="4000" b="1" dirty="0">
                <a:solidFill>
                  <a:schemeClr val="tx1"/>
                </a:solidFill>
              </a:rPr>
              <a:t> Flutter </a:t>
            </a:r>
            <a:r>
              <a:rPr lang="en-US" sz="4000" b="1" dirty="0" err="1">
                <a:solidFill>
                  <a:schemeClr val="tx1"/>
                </a:solidFill>
              </a:rPr>
              <a:t>BloC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3505E92C-86E0-461B-64C4-3C39C50CFB0E}"/>
              </a:ext>
            </a:extLst>
          </p:cNvPr>
          <p:cNvSpPr/>
          <p:nvPr/>
        </p:nvSpPr>
        <p:spPr>
          <a:xfrm>
            <a:off x="7862618" y="3740380"/>
            <a:ext cx="9229224" cy="3240360"/>
          </a:xfrm>
          <a:prstGeom prst="round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Mahasiswa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Memahami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Konsep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MultiRepository</a:t>
            </a:r>
            <a:r>
              <a:rPr lang="en-US" sz="4000" b="1" dirty="0">
                <a:solidFill>
                  <a:schemeClr val="tx1"/>
                </a:solidFill>
              </a:rPr>
              <a:t> dan </a:t>
            </a:r>
            <a:r>
              <a:rPr lang="en-US" sz="4000" b="1" dirty="0" err="1">
                <a:solidFill>
                  <a:schemeClr val="tx1"/>
                </a:solidFill>
              </a:rPr>
              <a:t>MultiBlocProvider</a:t>
            </a:r>
            <a:r>
              <a:rPr lang="en-US" sz="4000" b="1" dirty="0">
                <a:solidFill>
                  <a:schemeClr val="tx1"/>
                </a:solidFill>
              </a:rPr>
              <a:t> pada </a:t>
            </a:r>
            <a:r>
              <a:rPr lang="en-US" sz="4000" b="1" dirty="0" err="1">
                <a:solidFill>
                  <a:schemeClr val="tx1"/>
                </a:solidFill>
              </a:rPr>
              <a:t>Aplikasi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D0F9F57-E44E-0144-1EA0-74F27A06B841}"/>
              </a:ext>
            </a:extLst>
          </p:cNvPr>
          <p:cNvSpPr/>
          <p:nvPr/>
        </p:nvSpPr>
        <p:spPr>
          <a:xfrm>
            <a:off x="7831753" y="7150888"/>
            <a:ext cx="9229224" cy="3240360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Elearning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Pertemuan</a:t>
            </a:r>
            <a:r>
              <a:rPr lang="en-US" sz="4000" b="1" dirty="0">
                <a:solidFill>
                  <a:schemeClr val="tx1"/>
                </a:solidFill>
              </a:rPr>
              <a:t> 12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9736" y="538094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dashboard.dart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7CDB5-3949-C10A-1B7F-917ED563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89" y="981085"/>
            <a:ext cx="14370411" cy="9174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04368" y="1618147"/>
            <a:ext cx="3744416" cy="853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000" dirty="0" err="1"/>
              <a:t>Tambahkan</a:t>
            </a:r>
            <a:r>
              <a:rPr lang="en-US" sz="4000" dirty="0"/>
              <a:t> 1 </a:t>
            </a:r>
            <a:r>
              <a:rPr lang="en-US" sz="4000" dirty="0" err="1"/>
              <a:t>ElevatedButton</a:t>
            </a:r>
            <a:r>
              <a:rPr lang="en-US" sz="4000" dirty="0"/>
              <a:t> </a:t>
            </a:r>
            <a:r>
              <a:rPr lang="en-US" sz="4000" dirty="0" err="1"/>
              <a:t>mengarah</a:t>
            </a:r>
            <a:r>
              <a:rPr lang="en-US" sz="4000" dirty="0"/>
              <a:t> </a:t>
            </a:r>
            <a:r>
              <a:rPr lang="en-US" sz="4000" dirty="0" err="1"/>
              <a:t>ke</a:t>
            </a:r>
            <a:r>
              <a:rPr lang="en-US" sz="4000" dirty="0"/>
              <a:t> class </a:t>
            </a:r>
            <a:r>
              <a:rPr lang="en-US" sz="4000" dirty="0" err="1"/>
              <a:t>ManageNews</a:t>
            </a:r>
            <a:r>
              <a:rPr lang="en-US" sz="4000" dirty="0"/>
              <a:t> pada </a:t>
            </a:r>
            <a:r>
              <a:rPr lang="en-US" sz="4000" dirty="0" err="1"/>
              <a:t>dashboard.dart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0092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detailload.dart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07639" y="1592493"/>
            <a:ext cx="9765651" cy="684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datailload.dart</a:t>
            </a:r>
            <a:r>
              <a:rPr lang="en-US" sz="3200" dirty="0"/>
              <a:t>. </a:t>
            </a:r>
            <a:r>
              <a:rPr lang="en-US" sz="3200" dirty="0" err="1"/>
              <a:t>Buat</a:t>
            </a:r>
            <a:r>
              <a:rPr lang="en-US" sz="3200" dirty="0"/>
              <a:t> class Stateful widget. </a:t>
            </a:r>
            <a:r>
              <a:rPr lang="en-US" sz="3200" dirty="0" err="1"/>
              <a:t>DelaiLoad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berfungsi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menampilkan</a:t>
            </a:r>
            <a:r>
              <a:rPr lang="en-US" sz="3200" dirty="0"/>
              <a:t> data detail salah </a:t>
            </a:r>
            <a:r>
              <a:rPr lang="en-US" sz="3200" dirty="0" err="1"/>
              <a:t>satu</a:t>
            </a:r>
            <a:r>
              <a:rPr lang="en-US" sz="3200" dirty="0"/>
              <a:t> list yang di </a:t>
            </a:r>
            <a:r>
              <a:rPr lang="en-US" sz="3200" dirty="0" err="1"/>
              <a:t>klik</a:t>
            </a:r>
            <a:r>
              <a:rPr lang="en-US" sz="3200" dirty="0"/>
              <a:t> (</a:t>
            </a:r>
            <a:r>
              <a:rPr lang="en-US" sz="3200" dirty="0" err="1"/>
              <a:t>triger</a:t>
            </a:r>
            <a:r>
              <a:rPr lang="en-US" sz="3200" dirty="0"/>
              <a:t>) oleh </a:t>
            </a:r>
            <a:r>
              <a:rPr lang="en-US" sz="3200" dirty="0" err="1"/>
              <a:t>pengguna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.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menampilkan</a:t>
            </a:r>
            <a:r>
              <a:rPr lang="en-US" sz="3200" dirty="0"/>
              <a:t> detail, </a:t>
            </a:r>
            <a:r>
              <a:rPr lang="en-US" sz="3200" dirty="0" err="1"/>
              <a:t>diperlukan</a:t>
            </a:r>
            <a:r>
              <a:rPr lang="en-US" sz="3200" dirty="0"/>
              <a:t> </a:t>
            </a:r>
            <a:r>
              <a:rPr lang="en-US" sz="3200" dirty="0" err="1"/>
              <a:t>idm</a:t>
            </a:r>
            <a:r>
              <a:rPr lang="en-US" sz="3200" dirty="0"/>
              <a:t> title, image </a:t>
            </a:r>
            <a:r>
              <a:rPr lang="en-US" sz="3200" dirty="0" err="1"/>
              <a:t>url</a:t>
            </a:r>
            <a:r>
              <a:rPr lang="en-US" sz="3200" dirty="0"/>
              <a:t>, </a:t>
            </a:r>
            <a:r>
              <a:rPr lang="en-US" sz="3200" dirty="0" err="1"/>
              <a:t>deskripsi</a:t>
            </a:r>
            <a:r>
              <a:rPr lang="en-US" sz="3200" dirty="0"/>
              <a:t>, dan date. </a:t>
            </a:r>
            <a:r>
              <a:rPr lang="en-US" sz="3200" dirty="0" err="1"/>
              <a:t>Masukan</a:t>
            </a:r>
            <a:r>
              <a:rPr lang="en-US" sz="3200" dirty="0"/>
              <a:t> </a:t>
            </a:r>
            <a:r>
              <a:rPr lang="en-US" sz="3200" dirty="0" err="1"/>
              <a:t>kebutuhan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konstanta</a:t>
            </a:r>
            <a:r>
              <a:rPr lang="en-US" sz="3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14E8A-1B0A-6646-4D26-619545F4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809" y="0"/>
            <a:ext cx="8568952" cy="107410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64ED3DB-F78B-8623-356D-40E4A19133E7}"/>
              </a:ext>
            </a:extLst>
          </p:cNvPr>
          <p:cNvGrpSpPr/>
          <p:nvPr/>
        </p:nvGrpSpPr>
        <p:grpSpPr>
          <a:xfrm>
            <a:off x="3672915" y="2878188"/>
            <a:ext cx="7587720" cy="5107680"/>
            <a:chOff x="3672915" y="2878188"/>
            <a:chExt cx="7587720" cy="510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8969F4-2AAC-CA36-1AF4-8AC066802773}"/>
                    </a:ext>
                  </a:extLst>
                </p14:cNvPr>
                <p14:cNvContentPartPr/>
                <p14:nvPr/>
              </p14:nvContentPartPr>
              <p14:xfrm>
                <a:off x="3672915" y="3071508"/>
                <a:ext cx="7419600" cy="4914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8969F4-2AAC-CA36-1AF4-8AC0668027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36915" y="3035508"/>
                  <a:ext cx="7491240" cy="49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B49943-9A5E-9287-5A18-1A02B55D7057}"/>
                    </a:ext>
                  </a:extLst>
                </p14:cNvPr>
                <p14:cNvContentPartPr/>
                <p14:nvPr/>
              </p14:nvContentPartPr>
              <p14:xfrm>
                <a:off x="10882995" y="2878188"/>
                <a:ext cx="377640" cy="59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B49943-9A5E-9287-5A18-1A02B55D70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46995" y="2842188"/>
                  <a:ext cx="449280" cy="67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950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detailload.dart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55581" y="1363198"/>
            <a:ext cx="9765651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Widget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0A366-4E48-9882-3909-AFEE4AC6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3" y="2383227"/>
            <a:ext cx="18377130" cy="81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detailload.dart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355581" y="1363198"/>
            <a:ext cx="5333151" cy="586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/>
              <a:t>Buat</a:t>
            </a:r>
            <a:r>
              <a:rPr lang="en-US" sz="3200" dirty="0"/>
              <a:t> Method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dirty="0" err="1"/>
              <a:t>showonOptionDialog</a:t>
            </a:r>
            <a:r>
              <a:rPr lang="en-US" sz="3200" dirty="0"/>
              <a:t> yang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disimpan</a:t>
            </a:r>
            <a:r>
              <a:rPr lang="en-US" sz="3200" dirty="0"/>
              <a:t> </a:t>
            </a:r>
            <a:r>
              <a:rPr lang="en-US" sz="3200" dirty="0" err="1"/>
              <a:t>sebelum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sesudah</a:t>
            </a:r>
            <a:r>
              <a:rPr lang="en-US" sz="3200" dirty="0"/>
              <a:t> Widget build. Method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menerima</a:t>
            </a:r>
            <a:r>
              <a:rPr lang="en-US" sz="3200" dirty="0"/>
              <a:t> context Widget </a:t>
            </a:r>
            <a:r>
              <a:rPr lang="en-US" sz="3200" dirty="0" err="1"/>
              <a:t>aktif</a:t>
            </a:r>
            <a:r>
              <a:rPr lang="en-US" sz="3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C8CCF-5B09-ABE0-C6F5-24FA2034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67" y="113281"/>
            <a:ext cx="13309719" cy="103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6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detailload.dart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288132" y="1363198"/>
            <a:ext cx="17406429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actions Scaffold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menerima</a:t>
            </a:r>
            <a:r>
              <a:rPr lang="en-US" sz="3200" dirty="0"/>
              <a:t> value </a:t>
            </a:r>
            <a:r>
              <a:rPr lang="en-US" sz="3200" b="1" dirty="0"/>
              <a:t>delete </a:t>
            </a:r>
            <a:r>
              <a:rPr lang="en-US" sz="3200" dirty="0" err="1"/>
              <a:t>ketika</a:t>
            </a:r>
            <a:r>
              <a:rPr lang="en-US" sz="3200" dirty="0"/>
              <a:t> </a:t>
            </a:r>
            <a:r>
              <a:rPr lang="en-US" sz="3200" dirty="0" err="1"/>
              <a:t>showonOptionDialog</a:t>
            </a:r>
            <a:r>
              <a:rPr lang="en-US" sz="3200" dirty="0"/>
              <a:t> </a:t>
            </a:r>
            <a:r>
              <a:rPr lang="en-US" sz="3200" dirty="0" err="1"/>
              <a:t>dipop</a:t>
            </a:r>
            <a:r>
              <a:rPr lang="en-US" sz="3200" dirty="0"/>
              <a:t> (</a:t>
            </a:r>
            <a:r>
              <a:rPr lang="en-US" sz="3200" dirty="0" err="1"/>
              <a:t>tutup</a:t>
            </a:r>
            <a:r>
              <a:rPr lang="en-US" sz="3200" dirty="0"/>
              <a:t>)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A3674-84FA-A9B2-E25C-A30557B6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2" y="2466380"/>
            <a:ext cx="15055967" cy="78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11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detailview.dart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684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datailview.dart</a:t>
            </a:r>
            <a:r>
              <a:rPr lang="en-US" sz="3200" dirty="0"/>
              <a:t>. </a:t>
            </a:r>
            <a:r>
              <a:rPr lang="en-US" sz="3200" dirty="0" err="1"/>
              <a:t>Buat</a:t>
            </a:r>
            <a:r>
              <a:rPr lang="en-US" sz="3200" dirty="0"/>
              <a:t> class Stateful widget. </a:t>
            </a:r>
            <a:r>
              <a:rPr lang="en-US" sz="3200" dirty="0" err="1"/>
              <a:t>DelaiView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berfungsi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logic state. </a:t>
            </a:r>
            <a:r>
              <a:rPr lang="en-US" sz="3200" dirty="0" err="1"/>
              <a:t>initState</a:t>
            </a:r>
            <a:r>
              <a:rPr lang="en-US" sz="3200" dirty="0"/>
              <a:t> Digunakan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state </a:t>
            </a:r>
            <a:r>
              <a:rPr lang="en-US" sz="3200" dirty="0" err="1"/>
              <a:t>awal</a:t>
            </a:r>
            <a:r>
              <a:rPr lang="en-US" sz="3200" dirty="0"/>
              <a:t> yang </a:t>
            </a:r>
            <a:r>
              <a:rPr lang="en-US" sz="3200" dirty="0" err="1"/>
              <a:t>diisi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membangkitkan</a:t>
            </a:r>
            <a:r>
              <a:rPr lang="en-US" sz="3200" dirty="0"/>
              <a:t> event </a:t>
            </a:r>
            <a:r>
              <a:rPr lang="en-US" sz="3200" dirty="0" err="1"/>
              <a:t>LoadNewsEvent</a:t>
            </a:r>
            <a:r>
              <a:rPr lang="en-US" sz="3200" dirty="0"/>
              <a:t> pada </a:t>
            </a:r>
            <a:r>
              <a:rPr lang="en-US" sz="3200" dirty="0" err="1"/>
              <a:t>DetailBloC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4F9B1-73B1-573C-DFC3-D62AADE1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95" y="214169"/>
            <a:ext cx="11376254" cy="107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detailview.dart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5779121" cy="290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widget build, </a:t>
            </a:r>
            <a:r>
              <a:rPr lang="en-US" sz="3200" dirty="0" err="1"/>
              <a:t>buat</a:t>
            </a:r>
            <a:r>
              <a:rPr lang="en-US" sz="3200" dirty="0"/>
              <a:t> </a:t>
            </a:r>
            <a:r>
              <a:rPr lang="en-US" sz="3200" dirty="0" err="1"/>
              <a:t>BloCBuilder</a:t>
            </a:r>
            <a:r>
              <a:rPr lang="en-US" sz="3200" dirty="0"/>
              <a:t> dan </a:t>
            </a:r>
            <a:r>
              <a:rPr lang="en-US" sz="3200" dirty="0" err="1"/>
              <a:t>buat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state </a:t>
            </a:r>
            <a:r>
              <a:rPr lang="en-US" sz="3200" dirty="0" err="1"/>
              <a:t>nya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78679-C064-0C34-AAA9-00750E4A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37" y="69789"/>
            <a:ext cx="12344773" cy="105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41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detailview.dart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9" y="2322364"/>
            <a:ext cx="3312368" cy="2909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</a:t>
            </a:r>
            <a:r>
              <a:rPr lang="en-US" sz="3200" dirty="0" err="1"/>
              <a:t>kondisi</a:t>
            </a:r>
            <a:r>
              <a:rPr lang="en-US" sz="3200" dirty="0"/>
              <a:t> Ketika state = </a:t>
            </a:r>
            <a:r>
              <a:rPr lang="en-US" sz="3200" dirty="0" err="1"/>
              <a:t>NewsDeleted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9FC95-0545-36B6-C938-9BD7910C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83" y="107084"/>
            <a:ext cx="14227898" cy="104792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83628D-702F-C123-ACAF-21D96A4CDD92}"/>
                  </a:ext>
                </a:extLst>
              </p14:cNvPr>
              <p14:cNvContentPartPr/>
              <p14:nvPr/>
            </p14:nvContentPartPr>
            <p14:xfrm>
              <a:off x="9889755" y="208788"/>
              <a:ext cx="2224080" cy="706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83628D-702F-C123-ACAF-21D96A4CDD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4115" y="173148"/>
                <a:ext cx="2295720" cy="77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5F9A831-2462-F6EA-A5CD-0B8E9A4454A8}"/>
              </a:ext>
            </a:extLst>
          </p:cNvPr>
          <p:cNvGrpSpPr/>
          <p:nvPr/>
        </p:nvGrpSpPr>
        <p:grpSpPr>
          <a:xfrm>
            <a:off x="5950995" y="3052788"/>
            <a:ext cx="934920" cy="1069920"/>
            <a:chOff x="5950995" y="3052788"/>
            <a:chExt cx="934920" cy="106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8E0722-F256-A835-BA52-F50E63A8D7FE}"/>
                    </a:ext>
                  </a:extLst>
                </p14:cNvPr>
                <p14:cNvContentPartPr/>
                <p14:nvPr/>
              </p14:nvContentPartPr>
              <p14:xfrm>
                <a:off x="6160515" y="4122348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8E0722-F256-A835-BA52-F50E63A8D7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24875" y="40867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EC5AB9-E0FC-F713-C08E-BFD427DF33A1}"/>
                    </a:ext>
                  </a:extLst>
                </p14:cNvPr>
                <p14:cNvContentPartPr/>
                <p14:nvPr/>
              </p14:nvContentPartPr>
              <p14:xfrm>
                <a:off x="5950995" y="3052788"/>
                <a:ext cx="934920" cy="91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EC5AB9-E0FC-F713-C08E-BFD427DF33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5355" y="3016788"/>
                  <a:ext cx="1006560" cy="98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35199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listviews.dart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6180472" y="-198294"/>
            <a:ext cx="13117772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method </a:t>
            </a:r>
            <a:r>
              <a:rPr lang="en-US" sz="3200" dirty="0" err="1"/>
              <a:t>onTap</a:t>
            </a:r>
            <a:r>
              <a:rPr lang="en-US" sz="3200" dirty="0"/>
              <a:t> pada Card pada </a:t>
            </a:r>
            <a:r>
              <a:rPr lang="en-US" sz="3200" dirty="0" err="1"/>
              <a:t>listview</a:t>
            </a:r>
            <a:r>
              <a:rPr lang="en-US" sz="3200" dirty="0"/>
              <a:t> yang </a:t>
            </a:r>
            <a:r>
              <a:rPr lang="en-US" sz="3200" dirty="0" err="1"/>
              <a:t>mengarah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DetailNews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E1132-567D-9140-D620-6CB18FA19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96" y="793953"/>
            <a:ext cx="16417824" cy="98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29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nefits of a Hybrid Software Solution | Oracle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0"/>
            <a:ext cx="19010314" cy="79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8034848"/>
            <a:ext cx="16396395" cy="206689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UPDATE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8132" y="4482604"/>
            <a:ext cx="64807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7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nefits of a Hybrid Software Solution | Oracle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080"/>
            <a:ext cx="19010314" cy="79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8034848"/>
            <a:ext cx="16396395" cy="206689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READ DAN DELETE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8132" y="4482604"/>
            <a:ext cx="6480720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62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248944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editnews.php</a:t>
            </a: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 pada server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BC091-4791-AD28-650B-A5E348E6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4" y="1867653"/>
            <a:ext cx="18198664" cy="849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713D2-D1DA-720A-C0B9-34157E19D6BB}"/>
              </a:ext>
            </a:extLst>
          </p:cNvPr>
          <p:cNvSpPr txBox="1"/>
          <p:nvPr/>
        </p:nvSpPr>
        <p:spPr>
          <a:xfrm>
            <a:off x="13537605" y="248944"/>
            <a:ext cx="51125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"Access-Control-Allow-Origin: *"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'Content-Type: application/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charset=utf-8'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con.php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idnews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$title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deskripsi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tanggal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Periksa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apakah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dikirimkan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$_FILES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url_image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&amp;&amp;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$_FILES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url_image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=== UPLOAD_ERR_OK)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dikirimkan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tangani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unggahan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namafile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$_FILES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url_image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tmp_name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$_FILES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url_image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tmp_name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upload_directory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'archive/'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Pindahkan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direktori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ditentukan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move_uploaded_file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tmp_name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upload_directory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namafile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data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dengan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database_connection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`title`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?, `desc`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?,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?, `date`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`id`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$title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upload_directory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namafile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tidak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dikirimkan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tangani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tanpa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US" sz="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database_connection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`title`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?, `desc`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?, `date`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`id`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$title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91B2F-C517-202E-ECD5-4FB9BFA4A152}"/>
              </a:ext>
            </a:extLst>
          </p:cNvPr>
          <p:cNvSpPr/>
          <p:nvPr/>
        </p:nvSpPr>
        <p:spPr>
          <a:xfrm>
            <a:off x="15155509" y="4702035"/>
            <a:ext cx="1944216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4000" dirty="0">
                <a:latin typeface="Roboto"/>
                <a:cs typeface="Roboto"/>
              </a:rPr>
              <a:t>Source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6AE17F1-577C-229E-5268-D904A4069B1A}"/>
              </a:ext>
            </a:extLst>
          </p:cNvPr>
          <p:cNvSpPr/>
          <p:nvPr/>
        </p:nvSpPr>
        <p:spPr>
          <a:xfrm>
            <a:off x="15792873" y="4371550"/>
            <a:ext cx="504056" cy="487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7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248944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editnews.php</a:t>
            </a: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 pada server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E9C54-4941-75B0-CA47-BEE3F7426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20" y="1049026"/>
            <a:ext cx="15967819" cy="93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2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6657" y="3583140"/>
            <a:ext cx="18280653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 err="1"/>
              <a:t>Tambahkan</a:t>
            </a:r>
            <a:r>
              <a:rPr lang="en-US" sz="6000" dirty="0"/>
              <a:t> 1 Future method </a:t>
            </a:r>
            <a:r>
              <a:rPr lang="en-US" sz="6000" dirty="0" err="1"/>
              <a:t>baru</a:t>
            </a:r>
            <a:r>
              <a:rPr lang="en-US" sz="6000" dirty="0"/>
              <a:t> pada </a:t>
            </a:r>
            <a:r>
              <a:rPr lang="en-US" sz="6000" b="1" dirty="0" err="1"/>
              <a:t>news_repository</a:t>
            </a:r>
            <a:r>
              <a:rPr lang="en-US" sz="6000" b="1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b="1" dirty="0" err="1"/>
              <a:t>editNews</a:t>
            </a:r>
            <a:r>
              <a:rPr lang="en-US" sz="6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714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REPOSITORY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news_repository.dart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4F985-F90C-F13F-4B8D-985651AE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22" y="47146"/>
            <a:ext cx="9908667" cy="106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29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140" y="3906540"/>
            <a:ext cx="18280653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dirty="0" err="1"/>
              <a:t>Buat</a:t>
            </a:r>
            <a:r>
              <a:rPr lang="en-US" sz="6000" dirty="0"/>
              <a:t> 1 </a:t>
            </a:r>
            <a:r>
              <a:rPr lang="en-US" sz="6000" dirty="0" err="1"/>
              <a:t>BloC</a:t>
            </a:r>
            <a:r>
              <a:rPr lang="en-US" sz="6000" dirty="0"/>
              <a:t> </a:t>
            </a:r>
            <a:r>
              <a:rPr lang="en-US" sz="6000" dirty="0" err="1"/>
              <a:t>baru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b="1" dirty="0" err="1"/>
              <a:t>editnews</a:t>
            </a:r>
            <a:r>
              <a:rPr lang="en-US" sz="6000" b="1" dirty="0"/>
              <a:t>, </a:t>
            </a:r>
            <a:r>
              <a:rPr lang="en-US" sz="6000" dirty="0" err="1"/>
              <a:t>atau</a:t>
            </a:r>
            <a:r>
              <a:rPr lang="en-US" sz="6000" dirty="0"/>
              <a:t> </a:t>
            </a:r>
            <a:r>
              <a:rPr lang="en-US" sz="6000" dirty="0" err="1"/>
              <a:t>silahkan</a:t>
            </a:r>
            <a:r>
              <a:rPr lang="en-US" sz="6000" dirty="0"/>
              <a:t> </a:t>
            </a:r>
            <a:r>
              <a:rPr lang="en-US" sz="6000" dirty="0" err="1"/>
              <a:t>sesuaikan</a:t>
            </a:r>
            <a:r>
              <a:rPr lang="en-US" sz="6000" dirty="0"/>
              <a:t> </a:t>
            </a:r>
            <a:r>
              <a:rPr lang="en-US" sz="6000" dirty="0" err="1"/>
              <a:t>nama</a:t>
            </a:r>
            <a:r>
              <a:rPr lang="en-US" sz="6000" dirty="0"/>
              <a:t> </a:t>
            </a:r>
            <a:r>
              <a:rPr lang="en-US" sz="6000" dirty="0" err="1"/>
              <a:t>BloC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yang Anda </a:t>
            </a:r>
            <a:r>
              <a:rPr lang="en-US" sz="6000" dirty="0" err="1"/>
              <a:t>inginkan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3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EVENT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1349F-F208-CE4B-6979-4EC219E8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046" y="0"/>
            <a:ext cx="10876219" cy="10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STATE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16FC3-3646-6AC9-0E0A-9431865C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80" y="53716"/>
            <a:ext cx="8749475" cy="105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6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BLOC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1A818-D550-4644-6858-3924BD3E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84" y="184828"/>
            <a:ext cx="13841239" cy="1027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9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BLOC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468BD-F903-8ABC-31C3-138395FF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64" y="1029732"/>
            <a:ext cx="13177464" cy="9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54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AF2A3-C4AC-DF26-E3A7-58C3ED25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76" y="2034332"/>
            <a:ext cx="15169129" cy="8296730"/>
          </a:xfrm>
          <a:prstGeom prst="rect">
            <a:avLst/>
          </a:prstGeom>
        </p:spPr>
      </p:pic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main.dart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A3232C-FFBF-6A74-0AC7-34D8FA7D25EB}"/>
                  </a:ext>
                </a:extLst>
              </p14:cNvPr>
              <p14:cNvContentPartPr/>
              <p14:nvPr/>
            </p14:nvContentPartPr>
            <p14:xfrm>
              <a:off x="4032548" y="8746923"/>
              <a:ext cx="529920" cy="40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A3232C-FFBF-6A74-0AC7-34D8FA7D25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6548" y="8710923"/>
                <a:ext cx="60156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5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91585-E118-9BAF-2634-318E29B1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" y="2036516"/>
            <a:ext cx="18997426" cy="8276565"/>
          </a:xfrm>
          <a:prstGeom prst="rect">
            <a:avLst/>
          </a:prstGeom>
        </p:spPr>
      </p:pic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listnews.php</a:t>
            </a: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 pada Database Server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DCF4A-E12A-66E5-E9A2-DABF217F1F0F}"/>
              </a:ext>
            </a:extLst>
          </p:cNvPr>
          <p:cNvSpPr txBox="1"/>
          <p:nvPr/>
        </p:nvSpPr>
        <p:spPr>
          <a:xfrm>
            <a:off x="14223956" y="279881"/>
            <a:ext cx="51125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"Access-Control-Allow-Origin: *"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con.php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&amp;&amp;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"://"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'HTTP_HOST'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$keyword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$_GET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?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$_GET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database_connection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`title`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LIKE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?"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$keyword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::FETCH_ASSOC))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.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$row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'Content-Type: application/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charset=utf-8'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$data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E08C5-BE3A-8CA2-3061-3E3C3AA9101F}"/>
              </a:ext>
            </a:extLst>
          </p:cNvPr>
          <p:cNvSpPr/>
          <p:nvPr/>
        </p:nvSpPr>
        <p:spPr>
          <a:xfrm>
            <a:off x="15808132" y="3618508"/>
            <a:ext cx="1944216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4000" dirty="0">
                <a:latin typeface="Roboto"/>
                <a:cs typeface="Roboto"/>
              </a:rPr>
              <a:t>Source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76541CFB-0566-173B-BEFF-AD8D85ABFD08}"/>
              </a:ext>
            </a:extLst>
          </p:cNvPr>
          <p:cNvSpPr/>
          <p:nvPr/>
        </p:nvSpPr>
        <p:spPr>
          <a:xfrm>
            <a:off x="16445496" y="3288023"/>
            <a:ext cx="504056" cy="487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41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editform.dart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editform.dart</a:t>
            </a:r>
            <a:r>
              <a:rPr lang="en-US" sz="3200" b="1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Stateful Widget. </a:t>
            </a:r>
            <a:r>
              <a:rPr lang="en-US" sz="3200" dirty="0" err="1"/>
              <a:t>initState</a:t>
            </a:r>
            <a:r>
              <a:rPr lang="en-US" sz="3200" dirty="0"/>
              <a:t>() Digunakan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state </a:t>
            </a:r>
            <a:r>
              <a:rPr lang="en-US" sz="3200" dirty="0" err="1"/>
              <a:t>awal</a:t>
            </a:r>
            <a:r>
              <a:rPr lang="en-US" sz="3200" dirty="0"/>
              <a:t> (</a:t>
            </a:r>
            <a:r>
              <a:rPr lang="en-US" sz="3200" dirty="0" err="1"/>
              <a:t>mengisi</a:t>
            </a:r>
            <a:r>
              <a:rPr lang="en-US" sz="3200" dirty="0"/>
              <a:t> text controller yang </a:t>
            </a:r>
            <a:r>
              <a:rPr lang="en-US" sz="3200" dirty="0" err="1"/>
              <a:t>diterima</a:t>
            </a:r>
            <a:r>
              <a:rPr lang="en-US" sz="3200" dirty="0"/>
              <a:t> oleh Constructor)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F1EBA-945D-D98A-5305-415F8C73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84" y="29943"/>
            <a:ext cx="9246027" cy="106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4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editform.dart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editform.dart</a:t>
            </a:r>
            <a:r>
              <a:rPr lang="en-US" sz="3200" b="1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Stateful Widget. </a:t>
            </a:r>
            <a:r>
              <a:rPr lang="en-US" sz="3200" dirty="0" err="1"/>
              <a:t>initState</a:t>
            </a:r>
            <a:r>
              <a:rPr lang="en-US" sz="3200" dirty="0"/>
              <a:t>() Digunakan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state </a:t>
            </a:r>
            <a:r>
              <a:rPr lang="en-US" sz="3200" dirty="0" err="1"/>
              <a:t>awal</a:t>
            </a:r>
            <a:r>
              <a:rPr lang="en-US" sz="3200" dirty="0"/>
              <a:t> (</a:t>
            </a:r>
            <a:r>
              <a:rPr lang="en-US" sz="3200" dirty="0" err="1"/>
              <a:t>mengisi</a:t>
            </a:r>
            <a:r>
              <a:rPr lang="en-US" sz="3200" dirty="0"/>
              <a:t> text controller yang </a:t>
            </a:r>
            <a:r>
              <a:rPr lang="en-US" sz="3200" dirty="0" err="1"/>
              <a:t>diterima</a:t>
            </a:r>
            <a:r>
              <a:rPr lang="en-US" sz="3200" dirty="0"/>
              <a:t> oleh Constructor)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F1EBA-945D-D98A-5305-415F8C73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084" y="29943"/>
            <a:ext cx="9246027" cy="106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54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360140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rgbClr val="FF0000"/>
                </a:solidFill>
                <a:cs typeface="Source Sans Pro Light"/>
              </a:rPr>
              <a:t>Prepare</a:t>
            </a:r>
            <a:endParaRPr sz="3600" b="1" dirty="0">
              <a:solidFill>
                <a:srgbClr val="FF0000"/>
              </a:solidFill>
              <a:cs typeface="Source Sans Pro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140" y="3906540"/>
            <a:ext cx="18280653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6000" b="1" dirty="0"/>
              <a:t>return</a:t>
            </a:r>
            <a:r>
              <a:rPr lang="en-US" sz="6000" dirty="0"/>
              <a:t> pada Widget Build (</a:t>
            </a:r>
            <a:r>
              <a:rPr lang="en-US" sz="6000" dirty="0" err="1"/>
              <a:t>BuildContext</a:t>
            </a:r>
            <a:r>
              <a:rPr lang="en-US" sz="6000" dirty="0"/>
              <a:t> context) pada </a:t>
            </a:r>
            <a:r>
              <a:rPr lang="en-US" sz="6000" dirty="0" err="1"/>
              <a:t>EditForm</a:t>
            </a:r>
            <a:r>
              <a:rPr lang="en-US" sz="6000" dirty="0"/>
              <a:t> </a:t>
            </a:r>
            <a:r>
              <a:rPr lang="en-US" sz="6000" dirty="0" err="1"/>
              <a:t>samakan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AddNewsForm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778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editform.dart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21769" y="1567888"/>
            <a:ext cx="11881320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 err="1"/>
              <a:t>Tambahkan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jika</a:t>
            </a:r>
            <a:r>
              <a:rPr lang="en-US" sz="3200" dirty="0"/>
              <a:t> _</a:t>
            </a:r>
            <a:r>
              <a:rPr lang="en-US" sz="3200" dirty="0" err="1"/>
              <a:t>pickedImage</a:t>
            </a:r>
            <a:r>
              <a:rPr lang="en-US" sz="3200" dirty="0"/>
              <a:t> == null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72402-E7E2-26F9-396B-FAC918E7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9" y="2578359"/>
            <a:ext cx="16356195" cy="79012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1DCBF7-FB66-58E8-D5E2-B51FE52493DD}"/>
              </a:ext>
            </a:extLst>
          </p:cNvPr>
          <p:cNvGrpSpPr/>
          <p:nvPr/>
        </p:nvGrpSpPr>
        <p:grpSpPr>
          <a:xfrm>
            <a:off x="3912315" y="3804108"/>
            <a:ext cx="1012680" cy="840960"/>
            <a:chOff x="3912315" y="3804108"/>
            <a:chExt cx="101268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39C84C9-34A5-2795-9F11-2E062AF86756}"/>
                    </a:ext>
                  </a:extLst>
                </p14:cNvPr>
                <p14:cNvContentPartPr/>
                <p14:nvPr/>
              </p14:nvContentPartPr>
              <p14:xfrm>
                <a:off x="4032555" y="4241868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39C84C9-34A5-2795-9F11-2E062AF867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96555" y="42062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76C1A5-775F-F0B5-A813-550DD6D6EFF1}"/>
                    </a:ext>
                  </a:extLst>
                </p14:cNvPr>
                <p14:cNvContentPartPr/>
                <p14:nvPr/>
              </p14:nvContentPartPr>
              <p14:xfrm>
                <a:off x="3912315" y="3804108"/>
                <a:ext cx="1012680" cy="840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76C1A5-775F-F0B5-A813-550DD6D6EF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6315" y="3768108"/>
                  <a:ext cx="1084320" cy="9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0669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editform.dart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21769" y="2250356"/>
            <a:ext cx="5789500" cy="7727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err="1"/>
              <a:t>Ubah</a:t>
            </a:r>
            <a:r>
              <a:rPr lang="en-US" sz="2800" dirty="0"/>
              <a:t> source pada Elevated Button. </a:t>
            </a:r>
            <a:r>
              <a:rPr lang="en-US" sz="2800" dirty="0" err="1"/>
              <a:t>Untuk</a:t>
            </a:r>
            <a:r>
              <a:rPr lang="en-US" sz="2800" dirty="0"/>
              <a:t> child </a:t>
            </a:r>
            <a:r>
              <a:rPr lang="en-US" sz="2800" dirty="0" err="1"/>
              <a:t>ElevatedButton</a:t>
            </a:r>
            <a:r>
              <a:rPr lang="en-US" sz="2800" dirty="0"/>
              <a:t> yang </a:t>
            </a:r>
            <a:r>
              <a:rPr lang="en-US" sz="2800" dirty="0" err="1"/>
              <a:t>semula</a:t>
            </a:r>
            <a:r>
              <a:rPr lang="en-US" sz="2800" dirty="0"/>
              <a:t> </a:t>
            </a:r>
            <a:r>
              <a:rPr lang="en-US" sz="2800" dirty="0" err="1"/>
              <a:t>Simpan</a:t>
            </a:r>
            <a:r>
              <a:rPr lang="en-US" sz="2800" dirty="0"/>
              <a:t> Data </a:t>
            </a:r>
            <a:r>
              <a:rPr lang="en-US" sz="2800" dirty="0" err="1"/>
              <a:t>ubah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Edit Data. </a:t>
            </a:r>
            <a:r>
              <a:rPr lang="en-US" sz="2800" dirty="0" err="1"/>
              <a:t>Tambahkan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url</a:t>
            </a:r>
            <a:r>
              <a:rPr lang="en-US" sz="2800" dirty="0"/>
              <a:t> </a:t>
            </a:r>
            <a:r>
              <a:rPr lang="en-US" sz="2800" dirty="0" err="1"/>
              <a:t>imagem</a:t>
            </a:r>
            <a:r>
              <a:rPr lang="en-US" sz="2800" dirty="0"/>
              <a:t> title controller, content controller, </a:t>
            </a:r>
            <a:r>
              <a:rPr lang="en-US" sz="2800" dirty="0" err="1"/>
              <a:t>atau</a:t>
            </a:r>
            <a:r>
              <a:rPr lang="en-US" sz="2800" dirty="0"/>
              <a:t> date controller </a:t>
            </a:r>
            <a:r>
              <a:rPr lang="en-US" sz="2800" dirty="0" err="1"/>
              <a:t>kosong</a:t>
            </a:r>
            <a:r>
              <a:rPr lang="en-US" sz="2800" dirty="0"/>
              <a:t>. Karena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diedit</a:t>
            </a:r>
            <a:r>
              <a:rPr lang="en-US" sz="2800" dirty="0"/>
              <a:t> data-data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tetap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boleh</a:t>
            </a:r>
            <a:r>
              <a:rPr lang="en-US" sz="2800" dirty="0"/>
              <a:t> </a:t>
            </a:r>
            <a:r>
              <a:rPr lang="en-US" sz="2800" dirty="0" err="1"/>
              <a:t>kosong</a:t>
            </a:r>
            <a:r>
              <a:rPr lang="en-US" sz="2800" dirty="0"/>
              <a:t>. Jika data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kosong</a:t>
            </a:r>
            <a:r>
              <a:rPr lang="en-US" sz="2800" dirty="0"/>
              <a:t>, </a:t>
            </a:r>
            <a:r>
              <a:rPr lang="en-US" sz="2800" dirty="0" err="1"/>
              <a:t>bangkitkan</a:t>
            </a:r>
            <a:r>
              <a:rPr lang="en-US" sz="2800" dirty="0"/>
              <a:t> event </a:t>
            </a:r>
            <a:r>
              <a:rPr lang="en-US" sz="2800" dirty="0" err="1"/>
              <a:t>ClickEdit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EC397-984D-EE05-0B88-8BBE48F4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02" y="207222"/>
            <a:ext cx="12448215" cy="102789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D08A55-05F2-2451-B542-59EA7E0A3CA8}"/>
              </a:ext>
            </a:extLst>
          </p:cNvPr>
          <p:cNvGrpSpPr/>
          <p:nvPr/>
        </p:nvGrpSpPr>
        <p:grpSpPr>
          <a:xfrm>
            <a:off x="9649172" y="1618709"/>
            <a:ext cx="1012680" cy="840960"/>
            <a:chOff x="3912315" y="3804108"/>
            <a:chExt cx="1012680" cy="84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7123B0-EFEB-5D2E-6AF8-889304864511}"/>
                    </a:ext>
                  </a:extLst>
                </p14:cNvPr>
                <p14:cNvContentPartPr/>
                <p14:nvPr/>
              </p14:nvContentPartPr>
              <p14:xfrm>
                <a:off x="4032555" y="4241868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7123B0-EFEB-5D2E-6AF8-8893048645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96555" y="42062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341C0E-37CF-60BC-31B4-51F50FDC140B}"/>
                    </a:ext>
                  </a:extLst>
                </p14:cNvPr>
                <p14:cNvContentPartPr/>
                <p14:nvPr/>
              </p14:nvContentPartPr>
              <p14:xfrm>
                <a:off x="3912315" y="3804108"/>
                <a:ext cx="1012680" cy="84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341C0E-37CF-60BC-31B4-51F50FDC140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76315" y="3768108"/>
                  <a:ext cx="1084320" cy="9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E8EA66-2FC4-0772-9D9A-A9E44BC0273F}"/>
              </a:ext>
            </a:extLst>
          </p:cNvPr>
          <p:cNvGrpSpPr/>
          <p:nvPr/>
        </p:nvGrpSpPr>
        <p:grpSpPr>
          <a:xfrm>
            <a:off x="9119056" y="6858868"/>
            <a:ext cx="1598263" cy="2678307"/>
            <a:chOff x="4032555" y="1563921"/>
            <a:chExt cx="1598263" cy="267830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D6E7E7-D4C0-1F0F-442B-662EF1B65B38}"/>
                    </a:ext>
                  </a:extLst>
                </p14:cNvPr>
                <p14:cNvContentPartPr/>
                <p14:nvPr/>
              </p14:nvContentPartPr>
              <p14:xfrm>
                <a:off x="4032555" y="4241868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D6E7E7-D4C0-1F0F-442B-662EF1B65B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96555" y="42062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6E720BC-9F4F-3025-C225-7B278399466E}"/>
                    </a:ext>
                  </a:extLst>
                </p14:cNvPr>
                <p14:cNvContentPartPr/>
                <p14:nvPr/>
              </p14:nvContentPartPr>
              <p14:xfrm>
                <a:off x="4618138" y="1563921"/>
                <a:ext cx="1012680" cy="840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6E720BC-9F4F-3025-C225-7B27839946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82138" y="1528281"/>
                  <a:ext cx="1084320" cy="9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19073E-3830-C6B9-F11D-72ABD07240CE}"/>
                  </a:ext>
                </a:extLst>
              </p14:cNvPr>
              <p14:cNvContentPartPr/>
              <p14:nvPr/>
            </p14:nvContentPartPr>
            <p14:xfrm>
              <a:off x="8492476" y="8875036"/>
              <a:ext cx="1012680" cy="840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19073E-3830-C6B9-F11D-72ABD07240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6476" y="8839396"/>
                <a:ext cx="108432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748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editform.dart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21770" y="1567888"/>
            <a:ext cx="4618890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</a:t>
            </a:r>
            <a:r>
              <a:rPr lang="en-US" sz="3200" dirty="0" err="1"/>
              <a:t>kondisi</a:t>
            </a:r>
            <a:r>
              <a:rPr lang="en-US" sz="3200" dirty="0"/>
              <a:t> IF pada </a:t>
            </a:r>
            <a:r>
              <a:rPr lang="en-US" sz="3200" dirty="0" err="1"/>
              <a:t>ElevatedButton</a:t>
            </a:r>
            <a:r>
              <a:rPr lang="en-US" sz="3200" dirty="0"/>
              <a:t> Edit Data.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056DF-C6E0-9A89-0A65-2AFFE89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48" y="-5893"/>
            <a:ext cx="13017722" cy="106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98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684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Pada folder Layout, </a:t>
            </a:r>
            <a:r>
              <a:rPr lang="en-US" sz="3200" dirty="0" err="1"/>
              <a:t>buat</a:t>
            </a:r>
            <a:r>
              <a:rPr lang="en-US" sz="3200" dirty="0"/>
              <a:t> file </a:t>
            </a:r>
            <a:r>
              <a:rPr lang="en-US" sz="3200" dirty="0" err="1"/>
              <a:t>baru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b="1" dirty="0" err="1"/>
              <a:t>editnews.dart</a:t>
            </a:r>
            <a:r>
              <a:rPr lang="en-US" sz="3200" dirty="0"/>
              <a:t>. </a:t>
            </a:r>
            <a:r>
              <a:rPr lang="en-US" sz="3200" dirty="0" err="1"/>
              <a:t>Buat</a:t>
            </a:r>
            <a:r>
              <a:rPr lang="en-US" sz="3200" dirty="0"/>
              <a:t> class Stateful widget. </a:t>
            </a:r>
            <a:r>
              <a:rPr lang="en-US" sz="3200" dirty="0" err="1"/>
              <a:t>EditNews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berfungsi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logic state. </a:t>
            </a:r>
            <a:r>
              <a:rPr lang="en-US" sz="3200" dirty="0" err="1"/>
              <a:t>initState</a:t>
            </a:r>
            <a:r>
              <a:rPr lang="en-US" sz="3200" dirty="0"/>
              <a:t> Digunakan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state </a:t>
            </a:r>
            <a:r>
              <a:rPr lang="en-US" sz="3200" dirty="0" err="1"/>
              <a:t>awal</a:t>
            </a:r>
            <a:r>
              <a:rPr lang="en-US" sz="3200" dirty="0"/>
              <a:t> yang </a:t>
            </a:r>
            <a:r>
              <a:rPr lang="en-US" sz="3200" dirty="0" err="1"/>
              <a:t>diisi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membangkitkan</a:t>
            </a:r>
            <a:r>
              <a:rPr lang="en-US" sz="3200" dirty="0"/>
              <a:t> event </a:t>
            </a:r>
            <a:r>
              <a:rPr lang="en-US" sz="3200" dirty="0" err="1"/>
              <a:t>SetInit</a:t>
            </a:r>
            <a:r>
              <a:rPr lang="en-US" sz="3200" dirty="0"/>
              <a:t> pada </a:t>
            </a:r>
            <a:r>
              <a:rPr lang="en-US" sz="3200" dirty="0" err="1"/>
              <a:t>EditnewsBloC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A357C-FDA7-9330-E3D7-4B6AB689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124" y="0"/>
            <a:ext cx="9847401" cy="107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44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statenya</a:t>
            </a:r>
            <a:r>
              <a:rPr lang="en-US" sz="3200" dirty="0"/>
              <a:t> pada Widget build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7E0A5-07EB-E301-EBBA-808012D5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354" y="-41503"/>
            <a:ext cx="8897105" cy="107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08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editnews.dart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7309456" cy="19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Widget Column Ketika state = </a:t>
            </a:r>
            <a:r>
              <a:rPr lang="en-US" sz="3200" dirty="0" err="1"/>
              <a:t>SuccessEdit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62767-7DC9-7BD4-2B3E-A159F60E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778" y="11858"/>
            <a:ext cx="10914533" cy="10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detailload.dart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D5274-BC8C-D6AA-E740-1B3780629E1F}"/>
              </a:ext>
            </a:extLst>
          </p:cNvPr>
          <p:cNvSpPr/>
          <p:nvPr/>
        </p:nvSpPr>
        <p:spPr>
          <a:xfrm>
            <a:off x="432148" y="2322364"/>
            <a:ext cx="5040560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Isi actions Scaffold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menerima</a:t>
            </a:r>
            <a:r>
              <a:rPr lang="en-US" sz="3200" dirty="0"/>
              <a:t> value </a:t>
            </a:r>
            <a:r>
              <a:rPr lang="en-US" sz="3200" b="1" dirty="0"/>
              <a:t>edit </a:t>
            </a:r>
            <a:r>
              <a:rPr lang="en-US" sz="3200" dirty="0" err="1"/>
              <a:t>ketika</a:t>
            </a:r>
            <a:r>
              <a:rPr lang="en-US" sz="3200" dirty="0"/>
              <a:t> </a:t>
            </a:r>
            <a:r>
              <a:rPr lang="en-US" sz="3200" dirty="0" err="1"/>
              <a:t>showonOptionDialog</a:t>
            </a:r>
            <a:r>
              <a:rPr lang="en-US" sz="3200" dirty="0"/>
              <a:t> </a:t>
            </a:r>
            <a:r>
              <a:rPr lang="en-US" sz="3200" dirty="0" err="1"/>
              <a:t>dipop</a:t>
            </a:r>
            <a:r>
              <a:rPr lang="en-US" sz="3200" dirty="0"/>
              <a:t> (</a:t>
            </a:r>
            <a:r>
              <a:rPr lang="en-US" sz="3200" dirty="0" err="1"/>
              <a:t>tutup</a:t>
            </a:r>
            <a:r>
              <a:rPr lang="en-US" sz="3200" dirty="0"/>
              <a:t>)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E71F3-F324-098A-8DEC-A6456A08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748" y="621122"/>
            <a:ext cx="12627363" cy="94511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B2C4DF-9101-D92F-700F-12F586B6CAFC}"/>
                  </a:ext>
                </a:extLst>
              </p14:cNvPr>
              <p14:cNvContentPartPr/>
              <p14:nvPr/>
            </p14:nvContentPartPr>
            <p14:xfrm>
              <a:off x="8739195" y="2951988"/>
              <a:ext cx="581760" cy="28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B2C4DF-9101-D92F-700F-12F586B6CA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3555" y="2915988"/>
                <a:ext cx="653400" cy="3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10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504156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listnews.php</a:t>
            </a:r>
            <a:endParaRPr lang="en-US"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0C350-428F-4BD4-95AD-1662B02C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52" y="1117681"/>
            <a:ext cx="15913969" cy="93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92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TERIMAKASIH</a:t>
            </a:r>
            <a:br>
              <a:rPr lang="en-US" sz="2800" dirty="0">
                <a:solidFill>
                  <a:schemeClr val="bg1"/>
                </a:solidFill>
              </a:rPr>
            </a:br>
            <a:endParaRPr lang="cs-CZ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10313" cy="106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78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selectdata.php</a:t>
            </a: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 pada Database Server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DCF4A-E12A-66E5-E9A2-DABF217F1F0F}"/>
              </a:ext>
            </a:extLst>
          </p:cNvPr>
          <p:cNvSpPr txBox="1"/>
          <p:nvPr/>
        </p:nvSpPr>
        <p:spPr>
          <a:xfrm>
            <a:off x="14223956" y="279881"/>
            <a:ext cx="51125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"Access-Control-Allow-Origin: *"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'Content-Type: application/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charset=utf-8'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con.php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idnews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?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idnews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&amp;&amp;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!==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'off'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"://"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$_SERVER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'HTTP_HOST'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database_connection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`id` 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::FETCH_ASSOC);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data exists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getProtocol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.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'success'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"msg"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"Data not found"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PDOException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cek_koneksi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'Error: 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cek_koneksi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E08C5-BE3A-8CA2-3061-3E3C3AA9101F}"/>
              </a:ext>
            </a:extLst>
          </p:cNvPr>
          <p:cNvSpPr/>
          <p:nvPr/>
        </p:nvSpPr>
        <p:spPr>
          <a:xfrm>
            <a:off x="15841860" y="4732972"/>
            <a:ext cx="1944216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4000" dirty="0">
                <a:latin typeface="Roboto"/>
                <a:cs typeface="Roboto"/>
              </a:rPr>
              <a:t>Source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76541CFB-0566-173B-BEFF-AD8D85ABFD08}"/>
              </a:ext>
            </a:extLst>
          </p:cNvPr>
          <p:cNvSpPr/>
          <p:nvPr/>
        </p:nvSpPr>
        <p:spPr>
          <a:xfrm>
            <a:off x="16479224" y="4402487"/>
            <a:ext cx="504056" cy="487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938FB-6D1A-C139-C880-9B75591C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" y="1864930"/>
            <a:ext cx="14456744" cy="851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8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504156" y="525943"/>
            <a:ext cx="49502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selectdata.php</a:t>
            </a:r>
            <a:endParaRPr lang="en-US" sz="3600" b="1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E5EA1-0393-CD01-05CD-2EDC2D86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80" y="1242244"/>
            <a:ext cx="14538614" cy="91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38D66-2DFF-8411-2155-AAAEED6CE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8726"/>
            <a:ext cx="18993349" cy="7115817"/>
          </a:xfrm>
          <a:prstGeom prst="rect">
            <a:avLst/>
          </a:prstGeom>
        </p:spPr>
      </p:pic>
      <p:sp>
        <p:nvSpPr>
          <p:cNvPr id="4" name="object 25">
            <a:extLst>
              <a:ext uri="{FF2B5EF4-FFF2-40B4-BE49-F238E27FC236}">
                <a16:creationId xmlns:a16="http://schemas.microsoft.com/office/drawing/2014/main" id="{B0B58718-7E01-4089-AB2D-16ED7C458608}"/>
              </a:ext>
            </a:extLst>
          </p:cNvPr>
          <p:cNvSpPr/>
          <p:nvPr/>
        </p:nvSpPr>
        <p:spPr>
          <a:xfrm>
            <a:off x="16964" y="0"/>
            <a:ext cx="6194305" cy="1618709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 txBox="1"/>
          <p:nvPr/>
        </p:nvSpPr>
        <p:spPr>
          <a:xfrm>
            <a:off x="288132" y="214169"/>
            <a:ext cx="49502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API </a:t>
            </a:r>
            <a:r>
              <a:rPr lang="en-US" sz="3600" b="1" spc="-5" dirty="0" err="1">
                <a:solidFill>
                  <a:schemeClr val="bg1"/>
                </a:solidFill>
                <a:cs typeface="Source Sans Pro Light"/>
              </a:rPr>
              <a:t>deletenews.php</a:t>
            </a:r>
            <a:r>
              <a:rPr lang="en-US" sz="3600" b="1" spc="-5" dirty="0">
                <a:solidFill>
                  <a:schemeClr val="bg1"/>
                </a:solidFill>
                <a:cs typeface="Source Sans Pro Light"/>
              </a:rPr>
              <a:t> pada Database Server</a:t>
            </a:r>
            <a:endParaRPr sz="3600" b="1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DCF4A-E12A-66E5-E9A2-DABF217F1F0F}"/>
              </a:ext>
            </a:extLst>
          </p:cNvPr>
          <p:cNvSpPr txBox="1"/>
          <p:nvPr/>
        </p:nvSpPr>
        <p:spPr>
          <a:xfrm>
            <a:off x="14223956" y="279881"/>
            <a:ext cx="511256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"Access-Control-Allow-Origin: *"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'Content-Type: application/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charset=utf-8'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con.php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idnews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database_connection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prepare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news_catalog`.`id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? 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$result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::FETCH_ASSOC);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$statement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PDOException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cek_koneksi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'status'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cek_koneksi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$ret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0E08C5-BE3A-8CA2-3061-3E3C3AA9101F}"/>
              </a:ext>
            </a:extLst>
          </p:cNvPr>
          <p:cNvSpPr/>
          <p:nvPr/>
        </p:nvSpPr>
        <p:spPr>
          <a:xfrm>
            <a:off x="15808132" y="3618508"/>
            <a:ext cx="1944216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sz="4000" dirty="0">
                <a:latin typeface="Roboto"/>
                <a:cs typeface="Roboto"/>
              </a:rPr>
              <a:t>Source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76541CFB-0566-173B-BEFF-AD8D85ABFD08}"/>
              </a:ext>
            </a:extLst>
          </p:cNvPr>
          <p:cNvSpPr/>
          <p:nvPr/>
        </p:nvSpPr>
        <p:spPr>
          <a:xfrm>
            <a:off x="16445496" y="3288023"/>
            <a:ext cx="504056" cy="487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50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havior of space object - by Lifeliqe.potx" id="{B9C66860-991F-4B9E-BE24-F67EBFE187B1}" vid="{CE56F777-F8E9-4D01-B2D2-2BFB7FC9D4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Behavior of space objects</Template>
  <TotalTime>0</TotalTime>
  <Words>1722</Words>
  <Application>Microsoft Office PowerPoint</Application>
  <PresentationFormat>Custom</PresentationFormat>
  <Paragraphs>214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Consolas</vt:lpstr>
      <vt:lpstr>Roboto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READ DAN DELETE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2020-08-19T09:58:26Z</dcterms:created>
  <dcterms:modified xsi:type="dcterms:W3CDTF">2024-01-20T15:38:46Z</dcterms:modified>
</cp:coreProperties>
</file>